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2" r:id="rId1"/>
  </p:sldMasterIdLst>
  <p:notesMasterIdLst>
    <p:notesMasterId r:id="rId22"/>
  </p:notesMasterIdLst>
  <p:sldIdLst>
    <p:sldId id="256" r:id="rId2"/>
    <p:sldId id="257" r:id="rId3"/>
    <p:sldId id="258" r:id="rId4"/>
    <p:sldId id="260" r:id="rId5"/>
    <p:sldId id="261" r:id="rId6"/>
    <p:sldId id="262" r:id="rId7"/>
    <p:sldId id="274" r:id="rId8"/>
    <p:sldId id="263" r:id="rId9"/>
    <p:sldId id="264" r:id="rId10"/>
    <p:sldId id="265" r:id="rId11"/>
    <p:sldId id="266" r:id="rId12"/>
    <p:sldId id="267" r:id="rId13"/>
    <p:sldId id="268" r:id="rId14"/>
    <p:sldId id="275" r:id="rId15"/>
    <p:sldId id="276" r:id="rId16"/>
    <p:sldId id="277" r:id="rId17"/>
    <p:sldId id="278" r:id="rId18"/>
    <p:sldId id="269" r:id="rId19"/>
    <p:sldId id="270" r:id="rId20"/>
    <p:sldId id="27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1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5"/>
    <p:restoredTop sz="96054"/>
  </p:normalViewPr>
  <p:slideViewPr>
    <p:cSldViewPr snapToGrid="0">
      <p:cViewPr varScale="1">
        <p:scale>
          <a:sx n="134" d="100"/>
          <a:sy n="134" d="100"/>
        </p:scale>
        <p:origin x="2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959AD-633E-AC40-A856-F4B87AA6376B}" type="datetimeFigureOut">
              <a:rPr lang="en-US" smtClean="0"/>
              <a:t>6/12/23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E5572-895D-C147-B377-193C8CD6B9BA}" type="slidenum">
              <a:rPr lang="en-US" smtClean="0"/>
              <a:t>‹#›</a:t>
            </a:fld>
            <a:endParaRPr lang="en-US"/>
          </a:p>
        </p:txBody>
      </p:sp>
    </p:spTree>
    <p:extLst>
      <p:ext uri="{BB962C8B-B14F-4D97-AF65-F5344CB8AC3E}">
        <p14:creationId xmlns:p14="http://schemas.microsoft.com/office/powerpoint/2010/main" val="47542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DE5572-895D-C147-B377-193C8CD6B9BA}" type="slidenum">
              <a:rPr lang="en-US" smtClean="0"/>
              <a:t>1</a:t>
            </a:fld>
            <a:endParaRPr lang="en-US"/>
          </a:p>
        </p:txBody>
      </p:sp>
    </p:spTree>
    <p:extLst>
      <p:ext uri="{BB962C8B-B14F-4D97-AF65-F5344CB8AC3E}">
        <p14:creationId xmlns:p14="http://schemas.microsoft.com/office/powerpoint/2010/main" val="312329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DE5572-895D-C147-B377-193C8CD6B9BA}" type="slidenum">
              <a:rPr lang="en-US" smtClean="0"/>
              <a:t>13</a:t>
            </a:fld>
            <a:endParaRPr lang="en-US"/>
          </a:p>
        </p:txBody>
      </p:sp>
    </p:spTree>
    <p:extLst>
      <p:ext uri="{BB962C8B-B14F-4D97-AF65-F5344CB8AC3E}">
        <p14:creationId xmlns:p14="http://schemas.microsoft.com/office/powerpoint/2010/main" val="2712701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DE5572-895D-C147-B377-193C8CD6B9BA}" type="slidenum">
              <a:rPr lang="en-US" smtClean="0"/>
              <a:t>19</a:t>
            </a:fld>
            <a:endParaRPr lang="en-US"/>
          </a:p>
        </p:txBody>
      </p:sp>
    </p:spTree>
    <p:extLst>
      <p:ext uri="{BB962C8B-B14F-4D97-AF65-F5344CB8AC3E}">
        <p14:creationId xmlns:p14="http://schemas.microsoft.com/office/powerpoint/2010/main" val="384296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6/12/23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2959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6/12/23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6496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6/12/23</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1905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6/12/23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7044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6/12/23</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86077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6/12/23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9468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6/12/23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88824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6/12/23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1768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6/12/23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62170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6/12/23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16004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6/12/23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15888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6/12/23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3897552569"/>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11" r:id="rId6"/>
    <p:sldLayoutId id="2147483806" r:id="rId7"/>
    <p:sldLayoutId id="2147483807" r:id="rId8"/>
    <p:sldLayoutId id="2147483808" r:id="rId9"/>
    <p:sldLayoutId id="2147483810" r:id="rId10"/>
    <p:sldLayoutId id="2147483809"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rwhit@stu.cahouston@waterloo.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Houston@waterloo.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48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 name="Picture 3">
            <a:extLst>
              <a:ext uri="{FF2B5EF4-FFF2-40B4-BE49-F238E27FC236}">
                <a16:creationId xmlns:a16="http://schemas.microsoft.com/office/drawing/2014/main" id="{7FAFB968-33A4-A6E4-7C6C-94B0FE59440B}"/>
              </a:ext>
            </a:extLst>
          </p:cNvPr>
          <p:cNvPicPr>
            <a:picLocks noChangeAspect="1"/>
          </p:cNvPicPr>
          <p:nvPr/>
        </p:nvPicPr>
        <p:blipFill rotWithShape="1">
          <a:blip r:embed="rId3"/>
          <a:srcRect l="2303" r="8831"/>
          <a:stretch/>
        </p:blipFill>
        <p:spPr>
          <a:xfrm>
            <a:off x="-13545" y="-2"/>
            <a:ext cx="12188932" cy="6857990"/>
          </a:xfrm>
          <a:prstGeom prst="rect">
            <a:avLst/>
          </a:prstGeom>
        </p:spPr>
      </p:pic>
      <p:sp>
        <p:nvSpPr>
          <p:cNvPr id="11" name="Rectangle 10">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3" name="Group 12">
            <a:extLst>
              <a:ext uri="{FF2B5EF4-FFF2-40B4-BE49-F238E27FC236}">
                <a16:creationId xmlns:a16="http://schemas.microsoft.com/office/drawing/2014/main" id="{91108A0F-8C78-4294-B028-9F09581FC0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4" name="Straight Connector 13">
              <a:extLst>
                <a:ext uri="{FF2B5EF4-FFF2-40B4-BE49-F238E27FC236}">
                  <a16:creationId xmlns:a16="http://schemas.microsoft.com/office/drawing/2014/main" id="{313489AA-CF3C-45B5-9A6B-D686CDD1DD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ABF1CE3-37BC-462F-BC4B-5EF9C8287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21847A4-7B07-4976-81EF-E68ABFC4FB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F3EBBA6-8771-481B-BACA-142F0C8053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F58D94E-BB4B-436D-8172-0F5737BEEA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F75AA9A-4678-41CB-AEFA-13C324B847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C95E447-C172-476B-98BE-453E4049F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F3BD247-696E-47F7-964F-89A5823D11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E31E4B8-694B-447A-AA13-36B0A4EEC9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8321B73-1AE7-4FA0-90EB-4E969A095D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15F8082-1C6D-496D-937D-964948B109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B84AF1D-3604-4213-B891-4880C86F6EC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3631262-5E4E-4A33-9D72-17996A538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A4C49C9-CD9F-417C-A832-DD9D6F9C4B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A3BBBFA-B462-4340-82C8-3EE5CCFB1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7D3C2E-F100-49BC-9F4E-DFB50B2F9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46D4A85-2FF9-491B-BBF7-4D83EB8881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8F6747A-BC05-4E83-8FE8-976BBCE305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C1FEEA0-B31C-4DD8-9CC4-DAE0655780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A783C12-3D0A-495D-B461-9D1FCC415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AD7D205-DA43-40B9-82B4-D570FB270F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DD4F5FF-D993-454E-AB84-8634B9E53F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64AEBB-D378-4CCE-9266-B45FC822EB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2217ABD-7AF1-44DF-9243-75E5C9792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D885E59-AA75-4026-972E-4DEE1AB599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AB41BAB-F8B8-402D-BC3D-82F73208A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CC234-9EF0-4613-9013-F7F9AEC49E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32D8DE3-B3FD-47EC-B6D3-90CE4F037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4218772-C699-478C-9D44-9459ABA4C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E18B4D2-47E3-6333-C41E-B25A2B7245C9}"/>
              </a:ext>
            </a:extLst>
          </p:cNvPr>
          <p:cNvSpPr>
            <a:spLocks noGrp="1"/>
          </p:cNvSpPr>
          <p:nvPr>
            <p:ph type="ctrTitle"/>
          </p:nvPr>
        </p:nvSpPr>
        <p:spPr>
          <a:xfrm>
            <a:off x="690109" y="2920382"/>
            <a:ext cx="10781623" cy="2226244"/>
          </a:xfrm>
        </p:spPr>
        <p:txBody>
          <a:bodyPr anchor="t">
            <a:normAutofit/>
          </a:bodyPr>
          <a:lstStyle/>
          <a:p>
            <a:pPr algn="l"/>
            <a:r>
              <a:rPr lang="en-US" sz="4800" b="1" dirty="0"/>
              <a:t>Anti-Racism &amp; Anti-Oppression </a:t>
            </a:r>
            <a:br>
              <a:rPr lang="en-US" sz="4800" dirty="0"/>
            </a:br>
            <a:r>
              <a:rPr lang="en-US" sz="4800" dirty="0"/>
              <a:t>(ARAO) Committee Presentation</a:t>
            </a:r>
          </a:p>
        </p:txBody>
      </p:sp>
      <p:sp>
        <p:nvSpPr>
          <p:cNvPr id="3" name="Subtitle 2">
            <a:extLst>
              <a:ext uri="{FF2B5EF4-FFF2-40B4-BE49-F238E27FC236}">
                <a16:creationId xmlns:a16="http://schemas.microsoft.com/office/drawing/2014/main" id="{CF153F1D-5BD6-1119-32B7-BDFF3656032D}"/>
              </a:ext>
            </a:extLst>
          </p:cNvPr>
          <p:cNvSpPr>
            <a:spLocks noGrp="1"/>
          </p:cNvSpPr>
          <p:nvPr>
            <p:ph type="subTitle" idx="1"/>
          </p:nvPr>
        </p:nvSpPr>
        <p:spPr>
          <a:xfrm>
            <a:off x="-793060" y="3306091"/>
            <a:ext cx="9573968" cy="2713192"/>
          </a:xfrm>
        </p:spPr>
        <p:txBody>
          <a:bodyPr anchor="b">
            <a:normAutofit/>
          </a:bodyPr>
          <a:lstStyle/>
          <a:p>
            <a:pPr algn="l"/>
            <a:r>
              <a:rPr lang="en-US" sz="3200" b="1" dirty="0"/>
              <a:t>			      CATR 2023 Conference</a:t>
            </a:r>
          </a:p>
        </p:txBody>
      </p:sp>
      <p:sp>
        <p:nvSpPr>
          <p:cNvPr id="44" name="Right Triangle 43">
            <a:extLst>
              <a:ext uri="{FF2B5EF4-FFF2-40B4-BE49-F238E27FC236}">
                <a16:creationId xmlns:a16="http://schemas.microsoft.com/office/drawing/2014/main" id="{94D786EB-944C-47D5-B631-899F4029B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905012" y="-284145"/>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B95EB53-FD89-4033-46B0-EA0AD1D0B255}"/>
              </a:ext>
            </a:extLst>
          </p:cNvPr>
          <p:cNvPicPr>
            <a:picLocks noChangeAspect="1"/>
          </p:cNvPicPr>
          <p:nvPr/>
        </p:nvPicPr>
        <p:blipFill>
          <a:blip r:embed="rId4"/>
          <a:stretch>
            <a:fillRect/>
          </a:stretch>
        </p:blipFill>
        <p:spPr>
          <a:xfrm>
            <a:off x="2621087" y="5982233"/>
            <a:ext cx="9567866" cy="869805"/>
          </a:xfrm>
          <a:prstGeom prst="rect">
            <a:avLst/>
          </a:prstGeom>
        </p:spPr>
      </p:pic>
      <p:sp>
        <p:nvSpPr>
          <p:cNvPr id="10" name="Rectangle 9">
            <a:extLst>
              <a:ext uri="{FF2B5EF4-FFF2-40B4-BE49-F238E27FC236}">
                <a16:creationId xmlns:a16="http://schemas.microsoft.com/office/drawing/2014/main" id="{5D0D2259-53EE-5861-BBD7-ABBD10E80E9D}"/>
              </a:ext>
            </a:extLst>
          </p:cNvPr>
          <p:cNvSpPr/>
          <p:nvPr/>
        </p:nvSpPr>
        <p:spPr>
          <a:xfrm>
            <a:off x="2618040" y="5991127"/>
            <a:ext cx="9573960" cy="860896"/>
          </a:xfrm>
          <a:prstGeom prst="rect">
            <a:avLst/>
          </a:prstGeom>
          <a:solidFill>
            <a:schemeClr val="accent5">
              <a:lumMod val="75000"/>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5982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457199" y="555625"/>
            <a:ext cx="11584984" cy="1325563"/>
          </a:xfrm>
        </p:spPr>
        <p:txBody>
          <a:bodyPr>
            <a:normAutofit/>
          </a:bodyPr>
          <a:lstStyle/>
          <a:p>
            <a:r>
              <a:rPr lang="en-US" sz="4000" b="1" dirty="0">
                <a:latin typeface="Calibri" panose="020F0502020204030204" pitchFamily="34" charset="0"/>
                <a:cs typeface="Calibri" panose="020F0502020204030204" pitchFamily="34" charset="0"/>
              </a:rPr>
              <a:t>ARAO Committee Report submitted to the Board</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2103437"/>
            <a:ext cx="10722932" cy="4351338"/>
          </a:xfrm>
        </p:spPr>
        <p:txBody>
          <a:bodyPr>
            <a:normAutofit/>
          </a:bodyPr>
          <a:lstStyle/>
          <a:p>
            <a:r>
              <a:rPr lang="en-CA" kern="100" dirty="0">
                <a:effectLst/>
                <a:latin typeface="Calibri" panose="020F0502020204030204" pitchFamily="34" charset="0"/>
                <a:ea typeface="Calibri" panose="020F0502020204030204" pitchFamily="34" charset="0"/>
                <a:cs typeface="Calibri" panose="020F0502020204030204" pitchFamily="34" charset="0"/>
              </a:rPr>
              <a:t>In February of 2022, the ARAO Committee submitted a report to the CATR Board outlining all of the work of the ARAO Committee since August of 2020; </a:t>
            </a:r>
          </a:p>
          <a:p>
            <a:r>
              <a:rPr lang="en-CA" kern="100" dirty="0">
                <a:effectLst/>
                <a:latin typeface="Calibri" panose="020F0502020204030204" pitchFamily="34" charset="0"/>
                <a:ea typeface="Calibri" panose="020F0502020204030204" pitchFamily="34" charset="0"/>
                <a:cs typeface="Calibri" panose="020F0502020204030204" pitchFamily="34" charset="0"/>
              </a:rPr>
              <a:t>The report was meant to serve as </a:t>
            </a:r>
            <a:r>
              <a:rPr lang="en-CA" b="1" kern="100" dirty="0">
                <a:effectLst/>
                <a:latin typeface="Calibri" panose="020F0502020204030204" pitchFamily="34" charset="0"/>
                <a:ea typeface="Calibri" panose="020F0502020204030204" pitchFamily="34" charset="0"/>
                <a:cs typeface="Calibri" panose="020F0502020204030204" pitchFamily="34" charset="0"/>
              </a:rPr>
              <a:t>an equity audit of the organization</a:t>
            </a:r>
            <a:r>
              <a:rPr lang="en-CA" kern="100" dirty="0">
                <a:effectLst/>
                <a:latin typeface="Calibri" panose="020F0502020204030204" pitchFamily="34" charset="0"/>
                <a:ea typeface="Calibri" panose="020F0502020204030204" pitchFamily="34" charset="0"/>
                <a:cs typeface="Calibri" panose="020F0502020204030204" pitchFamily="34" charset="0"/>
              </a:rPr>
              <a:t>, and drew heavily from </a:t>
            </a:r>
            <a:r>
              <a:rPr lang="en-CA" kern="100" dirty="0" err="1">
                <a:effectLst/>
                <a:latin typeface="Calibri" panose="020F0502020204030204" pitchFamily="34" charset="0"/>
                <a:ea typeface="Calibri" panose="020F0502020204030204" pitchFamily="34" charset="0"/>
                <a:cs typeface="Calibri" panose="020F0502020204030204" pitchFamily="34" charset="0"/>
              </a:rPr>
              <a:t>Bakau’s</a:t>
            </a:r>
            <a:r>
              <a:rPr lang="en-CA" kern="100" dirty="0">
                <a:effectLst/>
                <a:latin typeface="Calibri" panose="020F0502020204030204" pitchFamily="34" charset="0"/>
                <a:ea typeface="Calibri" panose="020F0502020204030204" pitchFamily="34" charset="0"/>
                <a:cs typeface="Calibri" panose="020F0502020204030204" pitchFamily="34" charset="0"/>
              </a:rPr>
              <a:t> suggestions, combined with the committee’s own thoughts and analysis.</a:t>
            </a:r>
            <a:endParaRPr lang="en-CA"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1989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457200" y="666958"/>
            <a:ext cx="11135533" cy="1325563"/>
          </a:xfrm>
        </p:spPr>
        <p:txBody>
          <a:bodyPr>
            <a:normAutofit fontScale="90000"/>
          </a:bodyPr>
          <a:lstStyle/>
          <a:p>
            <a:r>
              <a:rPr lang="en-CA" sz="4900" b="1" dirty="0">
                <a:effectLst/>
                <a:latin typeface="Calibri" panose="020F0502020204030204" pitchFamily="34" charset="0"/>
                <a:ea typeface="Calibri" panose="020F0502020204030204" pitchFamily="34" charset="0"/>
              </a:rPr>
              <a:t>Second ARAO Committee is formed </a:t>
            </a:r>
            <a:br>
              <a:rPr lang="en-CA" b="1" dirty="0">
                <a:effectLst/>
                <a:latin typeface="Calibri" panose="020F0502020204030204" pitchFamily="34" charset="0"/>
                <a:ea typeface="Calibri" panose="020F0502020204030204" pitchFamily="34" charset="0"/>
              </a:rPr>
            </a:br>
            <a:r>
              <a:rPr lang="en-CA" sz="2700" b="1" dirty="0">
                <a:solidFill>
                  <a:schemeClr val="tx2"/>
                </a:solidFill>
                <a:effectLst/>
                <a:latin typeface="Calibri" panose="020F0502020204030204" pitchFamily="34" charset="0"/>
                <a:ea typeface="Calibri" panose="020F0502020204030204" pitchFamily="34" charset="0"/>
              </a:rPr>
              <a:t>The focus of the second ARAO Committee is to act on the first committee’s report by:</a:t>
            </a:r>
            <a:br>
              <a:rPr lang="en-US" sz="2700" b="1" dirty="0">
                <a:solidFill>
                  <a:schemeClr val="tx2"/>
                </a:solidFill>
              </a:rPr>
            </a:br>
            <a:endParaRPr lang="en-US" sz="27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2103437"/>
            <a:ext cx="10722932" cy="4351338"/>
          </a:xfrm>
        </p:spPr>
        <p:txBody>
          <a:bodyPr>
            <a:normAutofit/>
          </a:bodyPr>
          <a:lstStyle/>
          <a:p>
            <a:pPr marL="342900" lvl="0" indent="-342900">
              <a:buFont typeface="Symbol" pitchFamily="2" charset="2"/>
              <a:buChar char=""/>
            </a:pPr>
            <a:r>
              <a:rPr lang="en-CA" b="1"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Translating </a:t>
            </a:r>
            <a:r>
              <a:rPr lang="en-CA"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 Report's Recommendations into Motions for the Board to consider.</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b="1"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Implementing</a:t>
            </a:r>
            <a:r>
              <a:rPr lang="en-CA"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(or advising the Board on implementing) these Motions.</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b="1"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Assessing </a:t>
            </a:r>
            <a:r>
              <a:rPr lang="en-CA"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(or advise the Board on assessing) the effectiveness of the implemented Motions.</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C69C0A79-D2F7-E658-8BBB-5010F1D54C1E}"/>
              </a:ext>
            </a:extLst>
          </p:cNvPr>
          <p:cNvSpPr txBox="1"/>
          <p:nvPr/>
        </p:nvSpPr>
        <p:spPr>
          <a:xfrm>
            <a:off x="457200" y="5360045"/>
            <a:ext cx="10349345" cy="830997"/>
          </a:xfrm>
          <a:prstGeom prst="rect">
            <a:avLst/>
          </a:prstGeom>
          <a:noFill/>
        </p:spPr>
        <p:txBody>
          <a:bodyPr wrap="square" rtlCol="0">
            <a:spAutoFit/>
          </a:bodyPr>
          <a:lstStyle/>
          <a:p>
            <a:r>
              <a:rPr lang="en-CA" sz="2400" b="1"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The Committee’s work in 2023 has been focused on creating Motions drawn from the original ARAO Committee’s Report.</a:t>
            </a:r>
            <a:endParaRPr lang="en-CA" sz="24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5656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457200" y="403226"/>
            <a:ext cx="10722932" cy="1209444"/>
          </a:xfrm>
        </p:spPr>
        <p:txBody>
          <a:bodyPr/>
          <a:lstStyle/>
          <a:p>
            <a:r>
              <a:rPr lang="en-US" b="1" dirty="0">
                <a:latin typeface="Calibri" panose="020F0502020204030204" pitchFamily="34" charset="0"/>
                <a:cs typeface="Calibri" panose="020F0502020204030204" pitchFamily="34" charset="0"/>
              </a:rPr>
              <a:t>Motions and (in-progress) initiatives</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2007184"/>
            <a:ext cx="10722932" cy="4586122"/>
          </a:xfrm>
        </p:spPr>
        <p:txBody>
          <a:bodyPr>
            <a:normAutofit/>
          </a:bodyPr>
          <a:lstStyle/>
          <a:p>
            <a:pPr marL="342900" lvl="0" indent="-342900">
              <a:buFont typeface="Symbol" pitchFamily="2" charset="2"/>
              <a:buChar char=""/>
            </a:pPr>
            <a:r>
              <a:rPr lang="en-CA" sz="23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Create outward facing recruitment procedures </a:t>
            </a: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for board and committee positions that makes transparent recruitment processes and board/committee composition.</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Create and post a </a:t>
            </a:r>
            <a:r>
              <a:rPr lang="en-CA" sz="23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clearly articulated and secured reporting process for conflicts/Code of Conduct violations</a:t>
            </a: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 other related issues (This motion will be completed in consultation with the Committee on Conduct).</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3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Update all CATR governance documents to reflect approved motions</a:t>
            </a: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including vocabulary to reflect anti-oppression language.</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3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Strike an ad hoc committee on data collection </a:t>
            </a: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 consider what data are collected and the ethics of collecting and using this data.</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itle 1">
            <a:extLst>
              <a:ext uri="{FF2B5EF4-FFF2-40B4-BE49-F238E27FC236}">
                <a16:creationId xmlns:a16="http://schemas.microsoft.com/office/drawing/2014/main" id="{6767A599-3610-074C-C9CE-55AC4F1556BF}"/>
              </a:ext>
            </a:extLst>
          </p:cNvPr>
          <p:cNvSpPr txBox="1">
            <a:spLocks/>
          </p:cNvSpPr>
          <p:nvPr/>
        </p:nvSpPr>
        <p:spPr>
          <a:xfrm>
            <a:off x="457200" y="1032450"/>
            <a:ext cx="10722932" cy="12094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a:lstStyle>
          <a:p>
            <a:r>
              <a:rPr lang="en-US" sz="3600" b="1" i="1" dirty="0">
                <a:solidFill>
                  <a:schemeClr val="tx2"/>
                </a:solidFill>
                <a:latin typeface="Calibri" panose="020F0502020204030204" pitchFamily="34" charset="0"/>
                <a:cs typeface="Calibri" panose="020F0502020204030204" pitchFamily="34" charset="0"/>
              </a:rPr>
              <a:t>   General Procedures:</a:t>
            </a:r>
          </a:p>
        </p:txBody>
      </p:sp>
    </p:spTree>
    <p:extLst>
      <p:ext uri="{BB962C8B-B14F-4D97-AF65-F5344CB8AC3E}">
        <p14:creationId xmlns:p14="http://schemas.microsoft.com/office/powerpoint/2010/main" val="4288687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199" y="1148247"/>
            <a:ext cx="11073539" cy="5314547"/>
          </a:xfrm>
        </p:spPr>
        <p:txBody>
          <a:bodyPr>
            <a:normAutofit lnSpcReduction="10000"/>
          </a:bodyPr>
          <a:lstStyle/>
          <a:p>
            <a:pPr marL="342900" lvl="0" indent="-342900">
              <a:buFont typeface="Symbol" pitchFamily="2" charset="2"/>
              <a:buChar char=""/>
            </a:pPr>
            <a:r>
              <a:rPr lang="en-CA" sz="2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Institute a recognition that honours a drama, theatre, and performance scholar and/or practitioner whose scholarship, practice, and or/community engaged work has significantly advanced anti-colonial and/or EDI/ARAO-based goals.</a:t>
            </a:r>
            <a:endParaRPr lang="en-CA" sz="24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Review the criteria for all CATR Recognitions with respect to CATR EDI/ARAO principles: </a:t>
            </a:r>
            <a:endParaRPr lang="en-CA" sz="24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following EDI principles when selecting Scholarly Awards Committee chairs,</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replacing the Lifetime Achievement Associateship with the Distinguished Scholar Associateship,</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revising the terms of the Honorary Associateship, the </a:t>
            </a:r>
            <a:r>
              <a:rPr lang="en-CA" sz="2300" kern="1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Saddlemyer</a:t>
            </a: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Award and Denis Salter Grants,</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Reorganizing the Recognitions webpages and posted updated terms of reference for individual Recognitions,</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sz="23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including accessibility guidelines in the Lawrence Prize call.</a:t>
            </a:r>
            <a:endParaRPr lang="en-CA" sz="23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endParaRPr lang="en-CA"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DC89E55F-7908-A11D-BCB0-AD145862EFD1}"/>
              </a:ext>
            </a:extLst>
          </p:cNvPr>
          <p:cNvSpPr txBox="1">
            <a:spLocks noGrp="1"/>
          </p:cNvSpPr>
          <p:nvPr>
            <p:ph type="title"/>
          </p:nvPr>
        </p:nvSpPr>
        <p:spPr>
          <a:xfrm>
            <a:off x="457199" y="162732"/>
            <a:ext cx="1072293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a:lstStyle>
          <a:p>
            <a:r>
              <a:rPr lang="en-US" sz="3600" b="1" i="1" dirty="0">
                <a:solidFill>
                  <a:schemeClr val="tx2"/>
                </a:solidFill>
                <a:latin typeface="Calibri" panose="020F0502020204030204" pitchFamily="34" charset="0"/>
                <a:cs typeface="Calibri" panose="020F0502020204030204" pitchFamily="34" charset="0"/>
              </a:rPr>
              <a:t>   Awards and Recognitions:</a:t>
            </a:r>
          </a:p>
        </p:txBody>
      </p:sp>
    </p:spTree>
    <p:extLst>
      <p:ext uri="{BB962C8B-B14F-4D97-AF65-F5344CB8AC3E}">
        <p14:creationId xmlns:p14="http://schemas.microsoft.com/office/powerpoint/2010/main" val="3749586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1954153"/>
            <a:ext cx="10722932" cy="4802187"/>
          </a:xfrm>
        </p:spPr>
        <p:txBody>
          <a:bodyPr>
            <a:normAutofit/>
          </a:bodyPr>
          <a:lstStyle/>
          <a:p>
            <a:pPr marL="342900" lvl="0" indent="-342900">
              <a:buFont typeface="Symbol" pitchFamily="2" charset="2"/>
              <a:buChar char=""/>
            </a:pPr>
            <a:r>
              <a:rPr lang="en-CA" kern="100" dirty="0">
                <a:effectLst/>
                <a:latin typeface="Calibri" panose="020F0502020204030204" pitchFamily="34" charset="0"/>
                <a:ea typeface="Calibri" panose="020F0502020204030204" pitchFamily="34" charset="0"/>
                <a:cs typeface="Calibri" panose="020F0502020204030204" pitchFamily="34" charset="0"/>
              </a:rPr>
              <a:t>Ensure that all Conference-specific procedures are informed </a:t>
            </a: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by EDI/ARAO principles and that these procedures are reflected in the CATR Handbook:</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buNone/>
            </a:pPr>
            <a:endParaRPr lang="en-CA" sz="12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kern="100" dirty="0">
                <a:solidFill>
                  <a:schemeClr val="bg1"/>
                </a:solidFill>
                <a:latin typeface="Calibri" panose="020F0502020204030204" pitchFamily="34" charset="0"/>
                <a:ea typeface="Calibri" panose="020F0502020204030204" pitchFamily="34" charset="0"/>
                <a:cs typeface="Calibri" panose="020F0502020204030204" pitchFamily="34" charset="0"/>
              </a:rPr>
              <a:t>N</a:t>
            </a: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ormalizing accessibility practices such as single-webpage design, sign language interpretation, access to papers, and visual descriptions.</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kern="100" dirty="0">
                <a:solidFill>
                  <a:schemeClr val="bg1"/>
                </a:solidFill>
                <a:latin typeface="Calibri" panose="020F0502020204030204" pitchFamily="34" charset="0"/>
                <a:ea typeface="Calibri" panose="020F0502020204030204" pitchFamily="34" charset="0"/>
                <a:cs typeface="Calibri" panose="020F0502020204030204" pitchFamily="34" charset="0"/>
              </a:rPr>
              <a:t>O</a:t>
            </a: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ffering Committee on Conduct and ARAO information sessions.</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en-CA"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DC89E55F-7908-A11D-BCB0-AD145862EFD1}"/>
              </a:ext>
            </a:extLst>
          </p:cNvPr>
          <p:cNvSpPr txBox="1">
            <a:spLocks noGrp="1"/>
          </p:cNvSpPr>
          <p:nvPr>
            <p:ph type="title"/>
          </p:nvPr>
        </p:nvSpPr>
        <p:spPr>
          <a:xfrm>
            <a:off x="457200" y="628591"/>
            <a:ext cx="1072293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a:lstStyle>
          <a:p>
            <a:r>
              <a:rPr lang="en-US" sz="3600" b="1" i="1" dirty="0">
                <a:solidFill>
                  <a:schemeClr val="tx2"/>
                </a:solidFill>
                <a:latin typeface="Calibri" panose="020F0502020204030204" pitchFamily="34" charset="0"/>
                <a:cs typeface="Calibri" panose="020F0502020204030204" pitchFamily="34" charset="0"/>
              </a:rPr>
              <a:t>   Annual Conference:</a:t>
            </a:r>
          </a:p>
        </p:txBody>
      </p:sp>
    </p:spTree>
    <p:extLst>
      <p:ext uri="{BB962C8B-B14F-4D97-AF65-F5344CB8AC3E}">
        <p14:creationId xmlns:p14="http://schemas.microsoft.com/office/powerpoint/2010/main" val="4185200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1783676"/>
            <a:ext cx="10722932" cy="4680488"/>
          </a:xfrm>
        </p:spPr>
        <p:txBody>
          <a:bodyPr>
            <a:normAutofit/>
          </a:bodyPr>
          <a:lstStyle/>
          <a:p>
            <a:pPr marL="342900" lvl="0" indent="-342900">
              <a:buFont typeface="Symbol" pitchFamily="2" charset="2"/>
              <a:buChar char=""/>
            </a:pPr>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Provide a web-link to the Code of Conduct on the CATR Membership sign-up and renewal portal with language clarifying that any new or renewing member must read and accept its terms. </a:t>
            </a:r>
          </a:p>
          <a:p>
            <a:pPr marL="0" lvl="0" indent="0">
              <a:lnSpc>
                <a:spcPts val="1020"/>
              </a:lnSpc>
              <a:buNone/>
            </a:pPr>
            <a:endParaRPr lang="en-CA" sz="2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Provide avenues for ongoing direct membership consultation, education, and training about the Code of Conduct and the Committee on Conduct:</a:t>
            </a:r>
            <a:endParaRPr lang="en-CA" sz="2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improving process and contact information for the Committee on Conduct on the CATR website.</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en-CA"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DC89E55F-7908-A11D-BCB0-AD145862EFD1}"/>
              </a:ext>
            </a:extLst>
          </p:cNvPr>
          <p:cNvSpPr txBox="1">
            <a:spLocks noGrp="1"/>
          </p:cNvSpPr>
          <p:nvPr>
            <p:ph type="title"/>
          </p:nvPr>
        </p:nvSpPr>
        <p:spPr>
          <a:xfrm>
            <a:off x="457200" y="579812"/>
            <a:ext cx="1072293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a:lstStyle>
          <a:p>
            <a:r>
              <a:rPr lang="en-US" sz="3600" b="1" i="1" dirty="0">
                <a:solidFill>
                  <a:schemeClr val="tx2"/>
                </a:solidFill>
                <a:latin typeface="Calibri" panose="020F0502020204030204" pitchFamily="34" charset="0"/>
                <a:cs typeface="Calibri" panose="020F0502020204030204" pitchFamily="34" charset="0"/>
              </a:rPr>
              <a:t>   Consultation, Education, and Training:</a:t>
            </a:r>
          </a:p>
        </p:txBody>
      </p:sp>
    </p:spTree>
    <p:extLst>
      <p:ext uri="{BB962C8B-B14F-4D97-AF65-F5344CB8AC3E}">
        <p14:creationId xmlns:p14="http://schemas.microsoft.com/office/powerpoint/2010/main" val="222800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2015238"/>
            <a:ext cx="10722932" cy="4494508"/>
          </a:xfrm>
        </p:spPr>
        <p:txBody>
          <a:bodyPr>
            <a:normAutofit/>
          </a:bodyPr>
          <a:lstStyle/>
          <a:p>
            <a:pPr marL="342900" lvl="0" indent="-342900">
              <a:buFont typeface="Symbol" pitchFamily="2" charset="2"/>
              <a:buChar char=""/>
            </a:pPr>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Provide avenues for ongoing CATR-specific consultation, education, and training on anti-oppression and anti-colonial practices for Board Members, the Board’s Equity Officer, and the membership:</a:t>
            </a:r>
          </a:p>
          <a:p>
            <a:pPr marL="0" lvl="0" indent="0">
              <a:lnSpc>
                <a:spcPts val="1020"/>
              </a:lnSpc>
              <a:buNone/>
            </a:pPr>
            <a:endParaRPr lang="en-CA" sz="2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kern="100" dirty="0">
                <a:solidFill>
                  <a:schemeClr val="bg1"/>
                </a:solidFill>
                <a:latin typeface="Calibri" panose="020F0502020204030204" pitchFamily="34" charset="0"/>
                <a:ea typeface="Calibri" panose="020F0502020204030204" pitchFamily="34" charset="0"/>
                <a:cs typeface="Calibri" panose="020F0502020204030204" pitchFamily="34" charset="0"/>
              </a:rPr>
              <a:t>S</a:t>
            </a: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ecured funding from Federation’s EDID Initiatives Fund for an Anti-Racism, Anti-Oppression, and EDI training Workshop for CATR Board members</a:t>
            </a:r>
            <a:r>
              <a:rPr lang="en-CA" kern="10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CA" kern="100" dirty="0">
                <a:solidFill>
                  <a:schemeClr val="bg1"/>
                </a:solidFill>
                <a:latin typeface="Calibri" panose="020F0502020204030204" pitchFamily="34" charset="0"/>
                <a:ea typeface="Calibri" panose="020F0502020204030204" pitchFamily="34" charset="0"/>
                <a:cs typeface="Calibri" panose="020F0502020204030204" pitchFamily="34" charset="0"/>
              </a:rPr>
              <a:t>C</a:t>
            </a: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reating </a:t>
            </a:r>
            <a:r>
              <a:rPr lang="en-CA"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Theatre Research in Canada </a:t>
            </a: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Writing &amp; Mentorship Fellowship to break down barriers to scholarly publishing.</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endParaRPr lang="en-CA"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DC89E55F-7908-A11D-BCB0-AD145862EFD1}"/>
              </a:ext>
            </a:extLst>
          </p:cNvPr>
          <p:cNvSpPr txBox="1">
            <a:spLocks noGrp="1"/>
          </p:cNvSpPr>
          <p:nvPr>
            <p:ph type="title"/>
          </p:nvPr>
        </p:nvSpPr>
        <p:spPr>
          <a:xfrm>
            <a:off x="457200" y="681468"/>
            <a:ext cx="1072293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a:lstStyle>
          <a:p>
            <a:r>
              <a:rPr lang="en-US" sz="3600" b="1" i="1" dirty="0">
                <a:solidFill>
                  <a:schemeClr val="tx2"/>
                </a:solidFill>
                <a:latin typeface="Calibri" panose="020F0502020204030204" pitchFamily="34" charset="0"/>
                <a:cs typeface="Calibri" panose="020F0502020204030204" pitchFamily="34" charset="0"/>
              </a:rPr>
              <a:t>   Consultation, Education, and Training (continued):</a:t>
            </a:r>
          </a:p>
        </p:txBody>
      </p:sp>
    </p:spTree>
    <p:extLst>
      <p:ext uri="{BB962C8B-B14F-4D97-AF65-F5344CB8AC3E}">
        <p14:creationId xmlns:p14="http://schemas.microsoft.com/office/powerpoint/2010/main" val="1146028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2015238"/>
            <a:ext cx="10722932" cy="4494508"/>
          </a:xfrm>
        </p:spPr>
        <p:txBody>
          <a:bodyPr>
            <a:normAutofit/>
          </a:bodyPr>
          <a:lstStyle/>
          <a:p>
            <a:pPr marL="342900" lvl="0" indent="-342900">
              <a:buFont typeface="Symbol" pitchFamily="2" charset="2"/>
              <a:buChar char=""/>
            </a:pPr>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Develop a living EDI/ARAO guiding statement that will both guide and reflect ongoing EDI/ARAO measures as they are developed. </a:t>
            </a:r>
          </a:p>
          <a:p>
            <a:pPr marL="0" lvl="0" indent="0">
              <a:lnSpc>
                <a:spcPts val="1020"/>
              </a:lnSpc>
              <a:buNone/>
            </a:pPr>
            <a:endParaRPr lang="en-CA" sz="2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Incorporate the Guiding Statement into the CATR Handbook to reflect EDI/ARAO principles to guide all CATR activities from EDI/ARAO standards.</a:t>
            </a:r>
          </a:p>
          <a:p>
            <a:pPr marL="0" lvl="0" indent="0">
              <a:lnSpc>
                <a:spcPts val="1020"/>
              </a:lnSpc>
              <a:buNone/>
            </a:pPr>
            <a:endParaRPr lang="en-CA" sz="2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Ensure that the Guiding Statement informs all conference-specific procedures and that these procedures are reflected in the CATR Handbook.</a:t>
            </a:r>
            <a:endParaRPr lang="en-CA" sz="2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endParaRPr lang="en-CA"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DC89E55F-7908-A11D-BCB0-AD145862EFD1}"/>
              </a:ext>
            </a:extLst>
          </p:cNvPr>
          <p:cNvSpPr txBox="1">
            <a:spLocks noGrp="1"/>
          </p:cNvSpPr>
          <p:nvPr>
            <p:ph type="title"/>
          </p:nvPr>
        </p:nvSpPr>
        <p:spPr>
          <a:xfrm>
            <a:off x="457200" y="830074"/>
            <a:ext cx="1072293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a:lstStyle>
          <a:p>
            <a:r>
              <a:rPr lang="en-US" sz="3600" b="1" i="1" dirty="0">
                <a:solidFill>
                  <a:schemeClr val="tx2"/>
                </a:solidFill>
                <a:latin typeface="Calibri" panose="020F0502020204030204" pitchFamily="34" charset="0"/>
                <a:cs typeface="Calibri" panose="020F0502020204030204" pitchFamily="34" charset="0"/>
              </a:rPr>
              <a:t>   EDI/ARAO Guiding Statement:</a:t>
            </a:r>
          </a:p>
        </p:txBody>
      </p:sp>
    </p:spTree>
    <p:extLst>
      <p:ext uri="{BB962C8B-B14F-4D97-AF65-F5344CB8AC3E}">
        <p14:creationId xmlns:p14="http://schemas.microsoft.com/office/powerpoint/2010/main" val="3869770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658676" y="635695"/>
            <a:ext cx="10722932" cy="1325563"/>
          </a:xfrm>
        </p:spPr>
        <p:txBody>
          <a:bodyPr/>
          <a:lstStyle/>
          <a:p>
            <a:r>
              <a:rPr lang="en-US" b="1" dirty="0">
                <a:latin typeface="Calibri" panose="020F0502020204030204" pitchFamily="34" charset="0"/>
                <a:cs typeface="Calibri" panose="020F0502020204030204" pitchFamily="34" charset="0"/>
              </a:rPr>
              <a:t>Next on the ARAO Committee’s Agenda:</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1924714" y="2655838"/>
            <a:ext cx="8190856" cy="2902511"/>
          </a:xfrm>
        </p:spPr>
        <p:txBody>
          <a:bodyPr>
            <a:normAutofit/>
          </a:bodyPr>
          <a:lstStyle/>
          <a:p>
            <a:pPr marL="0" indent="0">
              <a:buNone/>
            </a:pPr>
            <a:endParaRPr lang="en-CA" kern="1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buFont typeface="Courier New" panose="02070309020205020404" pitchFamily="49" charset="0"/>
              <a:buChar char="o"/>
            </a:pP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Accessibility, </a:t>
            </a:r>
          </a:p>
          <a:p>
            <a:pPr>
              <a:buFont typeface="Courier New" panose="02070309020205020404" pitchFamily="49" charset="0"/>
              <a:buChar char="o"/>
            </a:pP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Ongoing Self-Reflection, </a:t>
            </a:r>
          </a:p>
          <a:p>
            <a:pPr>
              <a:buFont typeface="Courier New" panose="02070309020205020404" pitchFamily="49" charset="0"/>
              <a:buChar char="o"/>
            </a:pP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Compensation.</a:t>
            </a:r>
            <a:endParaRPr lang="en-CA"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3EA3958C-00DB-A8F7-35E2-5A8529673C0B}"/>
              </a:ext>
            </a:extLst>
          </p:cNvPr>
          <p:cNvSpPr txBox="1"/>
          <p:nvPr/>
        </p:nvSpPr>
        <p:spPr>
          <a:xfrm>
            <a:off x="658676" y="2394228"/>
            <a:ext cx="10407114" cy="523220"/>
          </a:xfrm>
          <a:prstGeom prst="rect">
            <a:avLst/>
          </a:prstGeom>
          <a:noFill/>
        </p:spPr>
        <p:txBody>
          <a:bodyPr wrap="square">
            <a:spAutoFit/>
          </a:bodyPr>
          <a:lstStyle/>
          <a:p>
            <a:pPr marL="0" indent="0">
              <a:buNone/>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Further discussion and action on the Report’s recommendations on:</a:t>
            </a:r>
          </a:p>
        </p:txBody>
      </p:sp>
    </p:spTree>
    <p:extLst>
      <p:ext uri="{BB962C8B-B14F-4D97-AF65-F5344CB8AC3E}">
        <p14:creationId xmlns:p14="http://schemas.microsoft.com/office/powerpoint/2010/main" val="3570640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705172" y="403225"/>
            <a:ext cx="10722932" cy="1325563"/>
          </a:xfrm>
        </p:spPr>
        <p:txBody>
          <a:bodyPr/>
          <a:lstStyle/>
          <a:p>
            <a:r>
              <a:rPr lang="en-US" b="1" dirty="0">
                <a:latin typeface="Calibri" panose="020F0502020204030204" pitchFamily="34" charset="0"/>
                <a:cs typeface="Calibri" panose="020F0502020204030204" pitchFamily="34" charset="0"/>
              </a:rPr>
              <a:t>Your Feedback!</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763896" y="1728788"/>
            <a:ext cx="10722932" cy="4351338"/>
          </a:xfrm>
        </p:spPr>
        <p:txBody>
          <a:bodyPr>
            <a:normAutofit fontScale="85000" lnSpcReduction="20000"/>
          </a:bodyPr>
          <a:lstStyle/>
          <a:p>
            <a:pPr marL="0" indent="0">
              <a:buNone/>
            </a:pPr>
            <a:r>
              <a:rPr lang="en-CA"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Your feedback is very important to the committee’s ongoing EDI/ARAO work in dismantling racist and oppressive structures and practices within our organization.</a:t>
            </a:r>
            <a:endParaRPr lang="en-CA" sz="32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CA" sz="2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Please share your questions, concerns, or suggestions by emailing any of the following ARAO committee members:</a:t>
            </a:r>
          </a:p>
          <a:p>
            <a:pPr algn="l"/>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Robin Whittaker: </a:t>
            </a:r>
            <a:r>
              <a:rPr lang="en-CA" sz="2600" b="0" i="0" u="none" strike="noStrike" dirty="0">
                <a:solidFill>
                  <a:schemeClr val="bg1"/>
                </a:solidFill>
                <a:effectLst/>
                <a:latin typeface="-apple-system-font"/>
                <a:hlinkClick r:id="rId3">
                  <a:extLst>
                    <a:ext uri="{A12FA001-AC4F-418D-AE19-62706E023703}">
                      <ahyp:hlinkClr xmlns:ahyp="http://schemas.microsoft.com/office/drawing/2018/hyperlinkcolor" val="tx"/>
                    </a:ext>
                  </a:extLst>
                </a:hlinkClick>
              </a:rPr>
              <a:t>rwhit@stu.ca</a:t>
            </a:r>
            <a:endParaRPr lang="en-CA" sz="2600" dirty="0">
              <a:solidFill>
                <a:schemeClr val="bg1"/>
              </a:solidFill>
              <a:latin typeface="-apple-system-font"/>
            </a:endParaRPr>
          </a:p>
          <a:p>
            <a:pPr algn="l"/>
            <a:r>
              <a:rPr lang="en-CA" sz="2600" dirty="0">
                <a:solidFill>
                  <a:schemeClr val="bg1"/>
                </a:solidFill>
                <a:latin typeface="-apple-system-font"/>
              </a:rPr>
              <a:t>Andy Houston: </a:t>
            </a:r>
            <a:r>
              <a:rPr lang="en-CA" sz="2600" dirty="0">
                <a:solidFill>
                  <a:schemeClr val="bg1"/>
                </a:solidFill>
                <a:latin typeface="-apple-system-font"/>
                <a:hlinkClick r:id="rId4">
                  <a:extLst>
                    <a:ext uri="{A12FA001-AC4F-418D-AE19-62706E023703}">
                      <ahyp:hlinkClr xmlns:ahyp="http://schemas.microsoft.com/office/drawing/2018/hyperlinkcolor" val="tx"/>
                    </a:ext>
                  </a:extLst>
                </a:hlinkClick>
              </a:rPr>
              <a:t>houston@uwaterloo.ca</a:t>
            </a:r>
            <a:endParaRPr lang="en-CA" sz="2600" dirty="0">
              <a:solidFill>
                <a:schemeClr val="bg1"/>
              </a:solidFill>
              <a:latin typeface="-apple-system-font"/>
            </a:endParaRPr>
          </a:p>
          <a:p>
            <a:pPr algn="l"/>
            <a:r>
              <a:rPr lang="en-CA" sz="2600" b="0" i="0" u="none" strike="noStrike" dirty="0">
                <a:solidFill>
                  <a:schemeClr val="bg1"/>
                </a:solidFill>
                <a:effectLst/>
                <a:latin typeface="-apple-system-font"/>
              </a:rPr>
              <a:t>Jimena </a:t>
            </a:r>
            <a:r>
              <a:rPr lang="en-CA" sz="2600" b="0" i="0" u="none" strike="noStrike" dirty="0" err="1">
                <a:solidFill>
                  <a:schemeClr val="bg1"/>
                </a:solidFill>
                <a:effectLst/>
                <a:latin typeface="-apple-system-font"/>
              </a:rPr>
              <a:t>Ortuzar</a:t>
            </a:r>
            <a:r>
              <a:rPr lang="en-CA" sz="2600" b="0" i="0" u="none" strike="noStrike" dirty="0">
                <a:solidFill>
                  <a:schemeClr val="bg1"/>
                </a:solidFill>
                <a:effectLst/>
                <a:latin typeface="-apple-system-font"/>
              </a:rPr>
              <a:t>: </a:t>
            </a:r>
            <a:r>
              <a:rPr lang="en-CA" sz="2600" b="0" i="0" u="none" strike="noStrike" dirty="0" err="1">
                <a:solidFill>
                  <a:schemeClr val="bg1"/>
                </a:solidFill>
                <a:effectLst/>
                <a:latin typeface="-apple-system-font"/>
              </a:rPr>
              <a:t>jimena@nyu.edu</a:t>
            </a:r>
            <a:endParaRPr lang="en-CA" sz="2600" b="0" i="0" u="none" strike="noStrike" dirty="0">
              <a:solidFill>
                <a:schemeClr val="bg1"/>
              </a:solidFill>
              <a:effectLst/>
              <a:latin typeface="-apple-system-font"/>
            </a:endParaRPr>
          </a:p>
          <a:p>
            <a:pPr algn="l"/>
            <a:r>
              <a:rPr lang="en-CA" sz="2600" b="0" i="0" u="none" strike="noStrike" dirty="0">
                <a:solidFill>
                  <a:schemeClr val="bg1"/>
                </a:solidFill>
                <a:effectLst/>
                <a:latin typeface="-apple-system-font"/>
              </a:rPr>
              <a:t>Carla Melo: </a:t>
            </a:r>
            <a:r>
              <a:rPr lang="en-CA" sz="2600" b="0" i="0" u="none" strike="noStrike" dirty="0" err="1">
                <a:solidFill>
                  <a:schemeClr val="bg1"/>
                </a:solidFill>
                <a:effectLst/>
                <a:latin typeface="-apple-system-font"/>
              </a:rPr>
              <a:t>carla.melo@utoronto.ca</a:t>
            </a:r>
            <a:endParaRPr lang="en-CA" sz="2600" b="0" i="0" u="none" strike="noStrike" dirty="0">
              <a:solidFill>
                <a:schemeClr val="bg1"/>
              </a:solidFill>
              <a:effectLst/>
              <a:latin typeface="-apple-system-font"/>
            </a:endParaRPr>
          </a:p>
          <a:p>
            <a:pPr marL="0" indent="0">
              <a:buNone/>
            </a:pPr>
            <a:endParaRPr lang="en-CA" sz="26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9111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BC469-A591-FB4A-D40C-B01E4BE0B14C}"/>
              </a:ext>
            </a:extLst>
          </p:cNvPr>
          <p:cNvSpPr>
            <a:spLocks noGrp="1"/>
          </p:cNvSpPr>
          <p:nvPr>
            <p:ph type="title"/>
          </p:nvPr>
        </p:nvSpPr>
        <p:spPr>
          <a:xfrm>
            <a:off x="471252" y="338995"/>
            <a:ext cx="10722932" cy="1325563"/>
          </a:xfrm>
        </p:spPr>
        <p:txBody>
          <a:bodyPr/>
          <a:lstStyle/>
          <a:p>
            <a:r>
              <a:rPr lang="en-US" sz="4400" b="1" dirty="0">
                <a:latin typeface="Calibri" panose="020F0502020204030204" pitchFamily="34" charset="0"/>
                <a:cs typeface="Calibri" panose="020F0502020204030204" pitchFamily="34" charset="0"/>
              </a:rPr>
              <a:t>This presentatio</a:t>
            </a:r>
            <a:r>
              <a:rPr lang="en-US" sz="4400" b="1" dirty="0">
                <a:solidFill>
                  <a:schemeClr val="bg1"/>
                </a:solidFill>
                <a:latin typeface="Calibri" panose="020F0502020204030204" pitchFamily="34" charset="0"/>
                <a:cs typeface="Calibri" panose="020F0502020204030204" pitchFamily="34" charset="0"/>
              </a:rPr>
              <a:t>n </a:t>
            </a:r>
            <a:r>
              <a:rPr lang="en-US" sz="4400" b="1" dirty="0">
                <a:latin typeface="Calibri" panose="020F0502020204030204" pitchFamily="34" charset="0"/>
                <a:cs typeface="Calibri" panose="020F0502020204030204" pitchFamily="34" charset="0"/>
              </a:rPr>
              <a:t>aims to:</a:t>
            </a:r>
            <a:endParaRPr lang="en-US" dirty="0"/>
          </a:p>
        </p:txBody>
      </p:sp>
      <p:sp>
        <p:nvSpPr>
          <p:cNvPr id="3" name="Content Placeholder 2">
            <a:extLst>
              <a:ext uri="{FF2B5EF4-FFF2-40B4-BE49-F238E27FC236}">
                <a16:creationId xmlns:a16="http://schemas.microsoft.com/office/drawing/2014/main" id="{C5FD0F23-E2E2-CA91-167B-84DB401B9655}"/>
              </a:ext>
            </a:extLst>
          </p:cNvPr>
          <p:cNvSpPr>
            <a:spLocks noGrp="1"/>
          </p:cNvSpPr>
          <p:nvPr>
            <p:ph idx="1"/>
          </p:nvPr>
        </p:nvSpPr>
        <p:spPr>
          <a:xfrm>
            <a:off x="457200" y="1825625"/>
            <a:ext cx="10722932" cy="3902315"/>
          </a:xfrm>
        </p:spPr>
        <p:txBody>
          <a:bodyPr/>
          <a:lstStyle/>
          <a:p>
            <a:r>
              <a:rPr lang="en-CA"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Inform the membership </a:t>
            </a: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of the Anti-Racism and Anti-Oppression (ARAO) Committee’s ongoing EDI/ARAO work in the spirit of transparency and accessibility.</a:t>
            </a:r>
          </a:p>
          <a:p>
            <a:r>
              <a:rPr lang="en-CA"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Encourage feedback </a:t>
            </a: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from the membership to help improve the committee’s ongoing EDI/ARAO work in effectively addressing racist and oppressive structures, values, and practices within our organization.</a:t>
            </a:r>
          </a:p>
          <a:p>
            <a:endParaRPr lang="en-US" dirty="0"/>
          </a:p>
        </p:txBody>
      </p:sp>
      <p:sp>
        <p:nvSpPr>
          <p:cNvPr id="5" name="TextBox 4">
            <a:extLst>
              <a:ext uri="{FF2B5EF4-FFF2-40B4-BE49-F238E27FC236}">
                <a16:creationId xmlns:a16="http://schemas.microsoft.com/office/drawing/2014/main" id="{3A10451E-A56E-03F1-594F-DE735841BE50}"/>
              </a:ext>
            </a:extLst>
          </p:cNvPr>
          <p:cNvSpPr txBox="1"/>
          <p:nvPr/>
        </p:nvSpPr>
        <p:spPr>
          <a:xfrm>
            <a:off x="747100" y="5811119"/>
            <a:ext cx="10697800" cy="707886"/>
          </a:xfrm>
          <a:prstGeom prst="rect">
            <a:avLst/>
          </a:prstGeom>
          <a:noFill/>
        </p:spPr>
        <p:txBody>
          <a:bodyPr wrap="none" rtlCol="0">
            <a:spAutoFit/>
          </a:bodyPr>
          <a:lstStyle/>
          <a:p>
            <a:r>
              <a:rPr lang="en-CA" sz="2200" b="1"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The following slides offer a glimpse of CATR’s approach to ARAO from 2020 to the present.</a:t>
            </a:r>
          </a:p>
          <a:p>
            <a:endParaRPr lang="en-US" dirty="0"/>
          </a:p>
        </p:txBody>
      </p:sp>
    </p:spTree>
    <p:extLst>
      <p:ext uri="{BB962C8B-B14F-4D97-AF65-F5344CB8AC3E}">
        <p14:creationId xmlns:p14="http://schemas.microsoft.com/office/powerpoint/2010/main" val="2486636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550188" y="713185"/>
            <a:ext cx="10722932" cy="1325563"/>
          </a:xfrm>
        </p:spPr>
        <p:txBody>
          <a:bodyPr/>
          <a:lstStyle/>
          <a:p>
            <a:r>
              <a:rPr lang="en-US" b="1" dirty="0">
                <a:latin typeface="Calibri" panose="020F0502020204030204" pitchFamily="34" charset="0"/>
                <a:cs typeface="Calibri" panose="020F0502020204030204" pitchFamily="34" charset="0"/>
              </a:rPr>
              <a:t>CATR members who have participated in ARAO Committees </a:t>
            </a:r>
            <a:r>
              <a:rPr lang="en-US" i="1" dirty="0">
                <a:latin typeface="Calibri" panose="020F0502020204030204" pitchFamily="34" charset="0"/>
                <a:cs typeface="Calibri" panose="020F0502020204030204" pitchFamily="34" charset="0"/>
              </a:rPr>
              <a:t>(in alphabetical order):</a:t>
            </a:r>
          </a:p>
        </p:txBody>
      </p:sp>
      <p:sp>
        <p:nvSpPr>
          <p:cNvPr id="4" name="TextBox 3">
            <a:extLst>
              <a:ext uri="{FF2B5EF4-FFF2-40B4-BE49-F238E27FC236}">
                <a16:creationId xmlns:a16="http://schemas.microsoft.com/office/drawing/2014/main" id="{CD76DD2C-9373-D24C-B9F5-90F971765B6B}"/>
              </a:ext>
            </a:extLst>
          </p:cNvPr>
          <p:cNvSpPr txBox="1"/>
          <p:nvPr/>
        </p:nvSpPr>
        <p:spPr>
          <a:xfrm>
            <a:off x="262759" y="2364214"/>
            <a:ext cx="11624440" cy="3780602"/>
          </a:xfrm>
          <a:prstGeom prst="rect">
            <a:avLst/>
          </a:prstGeom>
          <a:noFill/>
        </p:spPr>
        <p:txBody>
          <a:bodyPr wrap="square" numCol="3" spcCol="540000" rtlCol="0">
            <a:noAutofit/>
          </a:bodyPr>
          <a:lstStyle/>
          <a:p>
            <a:r>
              <a:rPr lang="en-CA"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Taiwo Afolabi</a:t>
            </a:r>
          </a:p>
          <a:p>
            <a:r>
              <a:rPr lang="en-CA" sz="2600" kern="100" dirty="0">
                <a:solidFill>
                  <a:schemeClr val="bg1"/>
                </a:solidFill>
                <a:latin typeface="Calibri" panose="020F0502020204030204" pitchFamily="34" charset="0"/>
                <a:cs typeface="Calibri" panose="020F0502020204030204" pitchFamily="34" charset="0"/>
              </a:rPr>
              <a:t>Art </a:t>
            </a:r>
            <a:r>
              <a:rPr lang="en-CA" sz="2600" kern="100" dirty="0" err="1">
                <a:solidFill>
                  <a:schemeClr val="bg1"/>
                </a:solidFill>
                <a:latin typeface="Calibri" panose="020F0502020204030204" pitchFamily="34" charset="0"/>
                <a:cs typeface="Calibri" panose="020F0502020204030204" pitchFamily="34" charset="0"/>
              </a:rPr>
              <a:t>Babayants</a:t>
            </a:r>
            <a:endParaRPr lang="en-CA" sz="2600" kern="100" dirty="0">
              <a:solidFill>
                <a:schemeClr val="bg1"/>
              </a:solidFill>
              <a:latin typeface="Calibri" panose="020F0502020204030204" pitchFamily="34" charset="0"/>
              <a:cs typeface="Calibri" panose="020F0502020204030204" pitchFamily="34" charset="0"/>
            </a:endParaRPr>
          </a:p>
          <a:p>
            <a:r>
              <a:rPr lang="en-CA" sz="2600" kern="100" dirty="0">
                <a:solidFill>
                  <a:schemeClr val="bg1"/>
                </a:solidFill>
                <a:latin typeface="Calibri" panose="020F0502020204030204" pitchFamily="34" charset="0"/>
                <a:cs typeface="Calibri" panose="020F0502020204030204" pitchFamily="34" charset="0"/>
              </a:rPr>
              <a:t>Christine (</a:t>
            </a:r>
            <a:r>
              <a:rPr lang="en-CA" sz="2600" kern="100" dirty="0" err="1">
                <a:solidFill>
                  <a:schemeClr val="bg1"/>
                </a:solidFill>
                <a:latin typeface="Calibri" panose="020F0502020204030204" pitchFamily="34" charset="0"/>
                <a:cs typeface="Calibri" panose="020F0502020204030204" pitchFamily="34" charset="0"/>
              </a:rPr>
              <a:t>cricri</a:t>
            </a:r>
            <a:r>
              <a:rPr lang="en-CA" sz="2600" kern="100" dirty="0">
                <a:solidFill>
                  <a:schemeClr val="bg1"/>
                </a:solidFill>
                <a:latin typeface="Calibri" panose="020F0502020204030204" pitchFamily="34" charset="0"/>
                <a:cs typeface="Calibri" panose="020F0502020204030204" pitchFamily="34" charset="0"/>
              </a:rPr>
              <a:t>) Bellerose</a:t>
            </a:r>
          </a:p>
          <a:p>
            <a:r>
              <a:rPr lang="en-CA" sz="2600" kern="100" dirty="0">
                <a:solidFill>
                  <a:schemeClr val="bg1"/>
                </a:solidFill>
                <a:latin typeface="Calibri" panose="020F0502020204030204" pitchFamily="34" charset="0"/>
                <a:cs typeface="Calibri" panose="020F0502020204030204" pitchFamily="34" charset="0"/>
              </a:rPr>
              <a:t>Naomi Bennett</a:t>
            </a:r>
          </a:p>
          <a:p>
            <a:r>
              <a:rPr lang="en-CA" sz="2600" kern="100" dirty="0">
                <a:solidFill>
                  <a:schemeClr val="bg1"/>
                </a:solidFill>
                <a:latin typeface="Calibri" panose="020F0502020204030204" pitchFamily="34" charset="0"/>
                <a:cs typeface="Calibri" panose="020F0502020204030204" pitchFamily="34" charset="0"/>
              </a:rPr>
              <a:t>Jenn Boulay</a:t>
            </a:r>
          </a:p>
          <a:p>
            <a:r>
              <a:rPr lang="en-CA" sz="2600" kern="100" dirty="0">
                <a:solidFill>
                  <a:schemeClr val="bg1"/>
                </a:solidFill>
                <a:latin typeface="Calibri" panose="020F0502020204030204" pitchFamily="34" charset="0"/>
                <a:cs typeface="Calibri" panose="020F0502020204030204" pitchFamily="34" charset="0"/>
              </a:rPr>
              <a:t>Carla Da Silva Melo</a:t>
            </a:r>
          </a:p>
          <a:p>
            <a:r>
              <a:rPr lang="en-CA" sz="2600" kern="100" dirty="0" err="1">
                <a:solidFill>
                  <a:schemeClr val="bg1"/>
                </a:solidFill>
                <a:latin typeface="Calibri" panose="020F0502020204030204" pitchFamily="34" charset="0"/>
                <a:cs typeface="Calibri" panose="020F0502020204030204" pitchFamily="34" charset="0"/>
              </a:rPr>
              <a:t>Giorelle</a:t>
            </a:r>
            <a:r>
              <a:rPr lang="en-CA" sz="2600" kern="100" dirty="0">
                <a:solidFill>
                  <a:schemeClr val="bg1"/>
                </a:solidFill>
                <a:latin typeface="Calibri" panose="020F0502020204030204" pitchFamily="34" charset="0"/>
                <a:cs typeface="Calibri" panose="020F0502020204030204" pitchFamily="34" charset="0"/>
              </a:rPr>
              <a:t> Diokno</a:t>
            </a:r>
          </a:p>
          <a:p>
            <a:r>
              <a:rPr lang="en-CA" sz="2600" kern="100" dirty="0">
                <a:solidFill>
                  <a:schemeClr val="bg1"/>
                </a:solidFill>
                <a:latin typeface="Calibri" panose="020F0502020204030204" pitchFamily="34" charset="0"/>
                <a:cs typeface="Calibri" panose="020F0502020204030204" pitchFamily="34" charset="0"/>
              </a:rPr>
              <a:t>Peter Dickinson</a:t>
            </a:r>
          </a:p>
          <a:p>
            <a:r>
              <a:rPr lang="en-CA" sz="2600" kern="100" dirty="0">
                <a:solidFill>
                  <a:schemeClr val="bg1"/>
                </a:solidFill>
                <a:latin typeface="Calibri" panose="020F0502020204030204" pitchFamily="34" charset="0"/>
                <a:cs typeface="Calibri" panose="020F0502020204030204" pitchFamily="34" charset="0"/>
              </a:rPr>
              <a:t>Katrina Dunn</a:t>
            </a:r>
          </a:p>
          <a:p>
            <a:r>
              <a:rPr lang="en-CA" sz="2600" kern="100" dirty="0">
                <a:solidFill>
                  <a:schemeClr val="bg1"/>
                </a:solidFill>
                <a:latin typeface="Calibri" panose="020F0502020204030204" pitchFamily="34" charset="0"/>
                <a:cs typeface="Calibri" panose="020F0502020204030204" pitchFamily="34" charset="0"/>
              </a:rPr>
              <a:t>Kara Flanagan</a:t>
            </a:r>
          </a:p>
          <a:p>
            <a:r>
              <a:rPr lang="en-CA" sz="2600" kern="100" dirty="0">
                <a:solidFill>
                  <a:schemeClr val="bg1"/>
                </a:solidFill>
                <a:latin typeface="Calibri" panose="020F0502020204030204" pitchFamily="34" charset="0"/>
                <a:cs typeface="Calibri" panose="020F0502020204030204" pitchFamily="34" charset="0"/>
              </a:rPr>
              <a:t>Julia Henderson</a:t>
            </a:r>
          </a:p>
          <a:p>
            <a:r>
              <a:rPr lang="en-CA" sz="2600" kern="100" dirty="0">
                <a:solidFill>
                  <a:schemeClr val="bg1"/>
                </a:solidFill>
                <a:latin typeface="Calibri" panose="020F0502020204030204" pitchFamily="34" charset="0"/>
                <a:cs typeface="Calibri" panose="020F0502020204030204" pitchFamily="34" charset="0"/>
              </a:rPr>
              <a:t>Andy Houston</a:t>
            </a:r>
          </a:p>
          <a:p>
            <a:r>
              <a:rPr lang="en-CA" sz="2600" kern="100" dirty="0">
                <a:solidFill>
                  <a:schemeClr val="bg1"/>
                </a:solidFill>
                <a:latin typeface="Calibri" panose="020F0502020204030204" pitchFamily="34" charset="0"/>
                <a:cs typeface="Calibri" panose="020F0502020204030204" pitchFamily="34" charset="0"/>
              </a:rPr>
              <a:t>Tabia Lau</a:t>
            </a:r>
          </a:p>
          <a:p>
            <a:r>
              <a:rPr lang="en-CA" sz="2600" kern="100" dirty="0" err="1">
                <a:solidFill>
                  <a:schemeClr val="bg1"/>
                </a:solidFill>
                <a:latin typeface="Calibri" panose="020F0502020204030204" pitchFamily="34" charset="0"/>
                <a:cs typeface="Calibri" panose="020F0502020204030204" pitchFamily="34" charset="0"/>
              </a:rPr>
              <a:t>Heunjung</a:t>
            </a:r>
            <a:r>
              <a:rPr lang="en-CA" sz="2600" kern="100" dirty="0">
                <a:solidFill>
                  <a:schemeClr val="bg1"/>
                </a:solidFill>
                <a:latin typeface="Calibri" panose="020F0502020204030204" pitchFamily="34" charset="0"/>
                <a:cs typeface="Calibri" panose="020F0502020204030204" pitchFamily="34" charset="0"/>
              </a:rPr>
              <a:t> Lee</a:t>
            </a:r>
          </a:p>
          <a:p>
            <a:r>
              <a:rPr lang="en-CA" sz="2600" kern="100" dirty="0">
                <a:solidFill>
                  <a:schemeClr val="bg1"/>
                </a:solidFill>
                <a:latin typeface="Calibri" panose="020F0502020204030204" pitchFamily="34" charset="0"/>
                <a:cs typeface="Calibri" panose="020F0502020204030204" pitchFamily="34" charset="0"/>
              </a:rPr>
              <a:t>Shelley </a:t>
            </a:r>
            <a:r>
              <a:rPr lang="en-CA" sz="2600" kern="100" dirty="0" err="1">
                <a:solidFill>
                  <a:schemeClr val="bg1"/>
                </a:solidFill>
                <a:latin typeface="Calibri" panose="020F0502020204030204" pitchFamily="34" charset="0"/>
                <a:cs typeface="Calibri" panose="020F0502020204030204" pitchFamily="34" charset="0"/>
              </a:rPr>
              <a:t>Liebembuk</a:t>
            </a:r>
            <a:endParaRPr lang="en-CA" sz="2600" kern="100" dirty="0">
              <a:solidFill>
                <a:schemeClr val="bg1"/>
              </a:solidFill>
              <a:latin typeface="Calibri" panose="020F0502020204030204" pitchFamily="34" charset="0"/>
              <a:cs typeface="Calibri" panose="020F0502020204030204" pitchFamily="34" charset="0"/>
            </a:endParaRPr>
          </a:p>
          <a:p>
            <a:r>
              <a:rPr lang="en-CA" sz="2600" kern="100" dirty="0">
                <a:solidFill>
                  <a:schemeClr val="bg1"/>
                </a:solidFill>
                <a:latin typeface="Calibri" panose="020F0502020204030204" pitchFamily="34" charset="0"/>
                <a:cs typeface="Calibri" panose="020F0502020204030204" pitchFamily="34" charset="0"/>
              </a:rPr>
              <a:t>Signy Lynch</a:t>
            </a:r>
          </a:p>
          <a:p>
            <a:r>
              <a:rPr lang="en-CA" sz="2600" kern="100" dirty="0">
                <a:solidFill>
                  <a:schemeClr val="bg1"/>
                </a:solidFill>
                <a:latin typeface="Calibri" panose="020F0502020204030204" pitchFamily="34" charset="0"/>
                <a:cs typeface="Calibri" panose="020F0502020204030204" pitchFamily="34" charset="0"/>
              </a:rPr>
              <a:t>Jimena </a:t>
            </a:r>
            <a:r>
              <a:rPr lang="en-CA" sz="2600" kern="100" dirty="0" err="1">
                <a:solidFill>
                  <a:schemeClr val="bg1"/>
                </a:solidFill>
                <a:latin typeface="Calibri" panose="020F0502020204030204" pitchFamily="34" charset="0"/>
                <a:cs typeface="Calibri" panose="020F0502020204030204" pitchFamily="34" charset="0"/>
              </a:rPr>
              <a:t>Ortuzar</a:t>
            </a:r>
            <a:endParaRPr lang="en-CA" sz="2600" kern="100" dirty="0">
              <a:solidFill>
                <a:schemeClr val="bg1"/>
              </a:solidFill>
              <a:latin typeface="Calibri" panose="020F0502020204030204" pitchFamily="34" charset="0"/>
              <a:cs typeface="Calibri" panose="020F0502020204030204" pitchFamily="34" charset="0"/>
            </a:endParaRPr>
          </a:p>
          <a:p>
            <a:r>
              <a:rPr lang="en-CA" sz="2600" kern="100" dirty="0">
                <a:solidFill>
                  <a:schemeClr val="bg1"/>
                </a:solidFill>
                <a:latin typeface="Calibri" panose="020F0502020204030204" pitchFamily="34" charset="0"/>
                <a:cs typeface="Calibri" panose="020F0502020204030204" pitchFamily="34" charset="0"/>
              </a:rPr>
              <a:t>Hannah </a:t>
            </a:r>
            <a:r>
              <a:rPr lang="en-CA" sz="2600" kern="100" dirty="0" err="1">
                <a:solidFill>
                  <a:schemeClr val="bg1"/>
                </a:solidFill>
                <a:latin typeface="Calibri" panose="020F0502020204030204" pitchFamily="34" charset="0"/>
                <a:cs typeface="Calibri" panose="020F0502020204030204" pitchFamily="34" charset="0"/>
              </a:rPr>
              <a:t>Rackow</a:t>
            </a:r>
            <a:endParaRPr lang="en-CA" sz="2600" kern="100" dirty="0">
              <a:solidFill>
                <a:schemeClr val="bg1"/>
              </a:solidFill>
              <a:latin typeface="Calibri" panose="020F0502020204030204" pitchFamily="34" charset="0"/>
              <a:cs typeface="Calibri" panose="020F0502020204030204" pitchFamily="34" charset="0"/>
            </a:endParaRPr>
          </a:p>
          <a:p>
            <a:r>
              <a:rPr lang="en-CA" sz="2600" kern="100" dirty="0">
                <a:solidFill>
                  <a:schemeClr val="bg1"/>
                </a:solidFill>
                <a:latin typeface="Calibri" panose="020F0502020204030204" pitchFamily="34" charset="0"/>
                <a:cs typeface="Calibri" panose="020F0502020204030204" pitchFamily="34" charset="0"/>
              </a:rPr>
              <a:t>Kimberly Richards</a:t>
            </a:r>
          </a:p>
          <a:p>
            <a:r>
              <a:rPr lang="en-CA" sz="2600" kern="100" dirty="0">
                <a:solidFill>
                  <a:schemeClr val="bg1"/>
                </a:solidFill>
                <a:latin typeface="Calibri" panose="020F0502020204030204" pitchFamily="34" charset="0"/>
                <a:cs typeface="Calibri" panose="020F0502020204030204" pitchFamily="34" charset="0"/>
              </a:rPr>
              <a:t>Jessica Riley</a:t>
            </a:r>
          </a:p>
          <a:p>
            <a:r>
              <a:rPr lang="en-CA" sz="2600" kern="100" dirty="0">
                <a:solidFill>
                  <a:schemeClr val="bg1"/>
                </a:solidFill>
                <a:latin typeface="Calibri" panose="020F0502020204030204" pitchFamily="34" charset="0"/>
                <a:cs typeface="Calibri" panose="020F0502020204030204" pitchFamily="34" charset="0"/>
              </a:rPr>
              <a:t>Sarah Robbins</a:t>
            </a:r>
          </a:p>
          <a:p>
            <a:r>
              <a:rPr lang="en-CA" sz="2600" kern="100" dirty="0">
                <a:solidFill>
                  <a:schemeClr val="bg1"/>
                </a:solidFill>
                <a:latin typeface="Calibri" panose="020F0502020204030204" pitchFamily="34" charset="0"/>
                <a:cs typeface="Calibri" panose="020F0502020204030204" pitchFamily="34" charset="0"/>
              </a:rPr>
              <a:t>Sean Robertson-Palmer</a:t>
            </a:r>
          </a:p>
          <a:p>
            <a:r>
              <a:rPr lang="en-CA" sz="2600" kern="100" dirty="0">
                <a:solidFill>
                  <a:schemeClr val="bg1"/>
                </a:solidFill>
                <a:latin typeface="Calibri" panose="020F0502020204030204" pitchFamily="34" charset="0"/>
                <a:cs typeface="Calibri" panose="020F0502020204030204" pitchFamily="34" charset="0"/>
              </a:rPr>
              <a:t>Reza Sadeghi-</a:t>
            </a:r>
            <a:r>
              <a:rPr lang="en-CA" sz="2600" kern="100" dirty="0" err="1">
                <a:solidFill>
                  <a:schemeClr val="bg1"/>
                </a:solidFill>
                <a:latin typeface="Calibri" panose="020F0502020204030204" pitchFamily="34" charset="0"/>
                <a:cs typeface="Calibri" panose="020F0502020204030204" pitchFamily="34" charset="0"/>
              </a:rPr>
              <a:t>Yekta</a:t>
            </a:r>
            <a:endParaRPr lang="en-CA" sz="2600" kern="100" dirty="0">
              <a:solidFill>
                <a:schemeClr val="bg1"/>
              </a:solidFill>
              <a:latin typeface="Calibri" panose="020F0502020204030204" pitchFamily="34" charset="0"/>
              <a:cs typeface="Calibri" panose="020F0502020204030204" pitchFamily="34" charset="0"/>
            </a:endParaRPr>
          </a:p>
          <a:p>
            <a:r>
              <a:rPr lang="en-CA" sz="2600" kern="100" dirty="0">
                <a:solidFill>
                  <a:schemeClr val="bg1"/>
                </a:solidFill>
                <a:latin typeface="Calibri" panose="020F0502020204030204" pitchFamily="34" charset="0"/>
                <a:cs typeface="Calibri" panose="020F0502020204030204" pitchFamily="34" charset="0"/>
              </a:rPr>
              <a:t>David Smith</a:t>
            </a:r>
          </a:p>
          <a:p>
            <a:r>
              <a:rPr lang="en-CA" sz="2600" kern="100" dirty="0" err="1">
                <a:solidFill>
                  <a:schemeClr val="bg1"/>
                </a:solidFill>
                <a:latin typeface="Calibri" panose="020F0502020204030204" pitchFamily="34" charset="0"/>
                <a:cs typeface="Calibri" panose="020F0502020204030204" pitchFamily="34" charset="0"/>
              </a:rPr>
              <a:t>Deneh’Cho</a:t>
            </a:r>
            <a:r>
              <a:rPr lang="en-CA" sz="2600" kern="100" dirty="0">
                <a:solidFill>
                  <a:schemeClr val="bg1"/>
                </a:solidFill>
                <a:latin typeface="Calibri" panose="020F0502020204030204" pitchFamily="34" charset="0"/>
                <a:cs typeface="Calibri" panose="020F0502020204030204" pitchFamily="34" charset="0"/>
              </a:rPr>
              <a:t> Thompson</a:t>
            </a:r>
          </a:p>
          <a:p>
            <a:r>
              <a:rPr lang="en-CA" sz="2600" kern="100" dirty="0">
                <a:solidFill>
                  <a:schemeClr val="bg1"/>
                </a:solidFill>
                <a:latin typeface="Calibri" panose="020F0502020204030204" pitchFamily="34" charset="0"/>
                <a:cs typeface="Calibri" panose="020F0502020204030204" pitchFamily="34" charset="0"/>
              </a:rPr>
              <a:t>Rahul Varma</a:t>
            </a:r>
          </a:p>
          <a:p>
            <a:r>
              <a:rPr lang="en-CA" sz="2600" kern="100" dirty="0">
                <a:solidFill>
                  <a:schemeClr val="bg1"/>
                </a:solidFill>
                <a:latin typeface="Calibri" panose="020F0502020204030204" pitchFamily="34" charset="0"/>
                <a:cs typeface="Calibri" panose="020F0502020204030204" pitchFamily="34" charset="0"/>
              </a:rPr>
              <a:t>Robin Whittaker</a:t>
            </a:r>
          </a:p>
        </p:txBody>
      </p:sp>
    </p:spTree>
    <p:extLst>
      <p:ext uri="{BB962C8B-B14F-4D97-AF65-F5344CB8AC3E}">
        <p14:creationId xmlns:p14="http://schemas.microsoft.com/office/powerpoint/2010/main" val="868007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513314" y="422992"/>
            <a:ext cx="10722932" cy="1325563"/>
          </a:xfrm>
        </p:spPr>
        <p:txBody>
          <a:bodyPr/>
          <a:lstStyle/>
          <a:p>
            <a:r>
              <a:rPr lang="en-US" b="1" dirty="0">
                <a:latin typeface="Calibri" panose="020F0502020204030204" pitchFamily="34" charset="0"/>
                <a:cs typeface="Calibri" panose="020F0502020204030204" pitchFamily="34" charset="0"/>
              </a:rPr>
              <a:t>Taking Initiative</a:t>
            </a:r>
            <a:endParaRPr lang="en-US" b="1" dirty="0">
              <a:solidFill>
                <a:schemeClr val="tx2"/>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2103437"/>
            <a:ext cx="10722932" cy="4351338"/>
          </a:xfrm>
        </p:spPr>
        <p:txBody>
          <a:bodyPr>
            <a:normAutofit/>
          </a:bodyPr>
          <a:lstStyle/>
          <a:p>
            <a:r>
              <a:rPr lang="en-CA" dirty="0">
                <a:effectLst/>
                <a:latin typeface="Calibri" panose="020F0502020204030204" pitchFamily="34" charset="0"/>
                <a:ea typeface="Calibri" panose="020F0502020204030204" pitchFamily="34" charset="0"/>
                <a:cs typeface="Calibri" panose="020F0502020204030204" pitchFamily="34" charset="0"/>
              </a:rPr>
              <a:t>First step of action </a:t>
            </a:r>
            <a:r>
              <a:rPr lang="en-CA"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was </a:t>
            </a:r>
            <a:r>
              <a:rPr lang="en-CA" dirty="0">
                <a:effectLst/>
                <a:latin typeface="Calibri" panose="020F0502020204030204" pitchFamily="34" charset="0"/>
                <a:ea typeface="Calibri" panose="020F0502020204030204" pitchFamily="34" charset="0"/>
                <a:cs typeface="Calibri" panose="020F0502020204030204" pitchFamily="34" charset="0"/>
              </a:rPr>
              <a:t>taken by outgoing CATR President Erin Hurley in an emergency CATR Board meeting in July 2020. </a:t>
            </a:r>
          </a:p>
          <a:p>
            <a:pPr marL="0" indent="0">
              <a:buNone/>
            </a:pPr>
            <a:endParaRPr lang="en-CA" dirty="0">
              <a:effectLst/>
              <a:latin typeface="Calibri" panose="020F0502020204030204" pitchFamily="34" charset="0"/>
              <a:ea typeface="Calibri" panose="020F0502020204030204" pitchFamily="34" charset="0"/>
              <a:cs typeface="Calibri" panose="020F0502020204030204" pitchFamily="34" charset="0"/>
            </a:endParaRPr>
          </a:p>
          <a:p>
            <a:r>
              <a:rPr lang="en-CA" sz="3200" dirty="0">
                <a:effectLst/>
                <a:latin typeface="Calibri" panose="020F0502020204030204" pitchFamily="34" charset="0"/>
                <a:ea typeface="Calibri" panose="020F0502020204030204" pitchFamily="34" charset="0"/>
                <a:cs typeface="Calibri" panose="020F0502020204030204" pitchFamily="34" charset="0"/>
              </a:rPr>
              <a:t>Hurley identifies </a:t>
            </a:r>
            <a:r>
              <a:rPr lang="en-CA" sz="3200" b="1" dirty="0">
                <a:effectLst/>
                <a:latin typeface="Calibri" panose="020F0502020204030204" pitchFamily="34" charset="0"/>
                <a:ea typeface="Calibri" panose="020F0502020204030204" pitchFamily="34" charset="0"/>
                <a:cs typeface="Calibri" panose="020F0502020204030204" pitchFamily="34" charset="0"/>
              </a:rPr>
              <a:t>CATR’s problematic record of not foregrounding nor honouring BIPOC scholarship and artistic practice.</a:t>
            </a:r>
            <a:r>
              <a:rPr lang="en-CA" sz="3200" b="1" dirty="0">
                <a:effectLst/>
                <a:latin typeface="Calibri" panose="020F0502020204030204" pitchFamily="34" charset="0"/>
                <a:cs typeface="Calibri" panose="020F0502020204030204" pitchFamily="34" charset="0"/>
              </a:rPr>
              <a:t> </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0864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498566" y="403225"/>
            <a:ext cx="10722932" cy="1325563"/>
          </a:xfrm>
        </p:spPr>
        <p:txBody>
          <a:bodyPr/>
          <a:lstStyle/>
          <a:p>
            <a:r>
              <a:rPr lang="en-US" b="1" dirty="0">
                <a:solidFill>
                  <a:schemeClr val="bg1"/>
                </a:solidFill>
                <a:latin typeface="Calibri" panose="020F0502020204030204" pitchFamily="34" charset="0"/>
                <a:cs typeface="Calibri" panose="020F0502020204030204" pitchFamily="34" charset="0"/>
              </a:rPr>
              <a:t>Forming a committee</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2103437"/>
            <a:ext cx="10722932" cy="4351338"/>
          </a:xfrm>
        </p:spPr>
        <p:txBody>
          <a:bodyPr>
            <a:normAutofit/>
          </a:bodyPr>
          <a:lstStyle/>
          <a:p>
            <a:r>
              <a:rPr lang="en-CA" sz="3200" dirty="0">
                <a:effectLst/>
                <a:latin typeface="Calibri" panose="020F0502020204030204" pitchFamily="34" charset="0"/>
                <a:ea typeface="Calibri" panose="020F0502020204030204" pitchFamily="34" charset="0"/>
              </a:rPr>
              <a:t>Yana </a:t>
            </a:r>
            <a:r>
              <a:rPr lang="en-CA" sz="3200" dirty="0" err="1">
                <a:effectLst/>
                <a:latin typeface="Calibri" panose="020F0502020204030204" pitchFamily="34" charset="0"/>
                <a:ea typeface="Calibri" panose="020F0502020204030204" pitchFamily="34" charset="0"/>
              </a:rPr>
              <a:t>Meerzon</a:t>
            </a:r>
            <a:r>
              <a:rPr lang="en-CA" sz="3200" dirty="0">
                <a:effectLst/>
                <a:latin typeface="Calibri" panose="020F0502020204030204" pitchFamily="34" charset="0"/>
                <a:ea typeface="Calibri" panose="020F0502020204030204" pitchFamily="34" charset="0"/>
              </a:rPr>
              <a:t>, CATR’s in-coming President, announces the </a:t>
            </a:r>
            <a:r>
              <a:rPr lang="en-CA" sz="3200" b="1" dirty="0">
                <a:effectLst/>
                <a:latin typeface="Calibri" panose="020F0502020204030204" pitchFamily="34" charset="0"/>
                <a:ea typeface="Calibri" panose="020F0502020204030204" pitchFamily="34" charset="0"/>
              </a:rPr>
              <a:t>creation of CATR’s first ARAO Committee </a:t>
            </a:r>
            <a:r>
              <a:rPr lang="en-CA" sz="3200" dirty="0">
                <a:effectLst/>
                <a:latin typeface="Calibri" panose="020F0502020204030204" pitchFamily="34" charset="0"/>
                <a:ea typeface="Calibri" panose="020F0502020204030204" pitchFamily="34" charset="0"/>
              </a:rPr>
              <a:t>(initially called the Ad Hoc Committee on Organizational Anti-Racism and Diversity) in July 2020.</a:t>
            </a:r>
            <a:r>
              <a:rPr lang="en-CA" sz="3200" dirty="0">
                <a:effectLst/>
              </a:rPr>
              <a:t> </a:t>
            </a:r>
            <a:endParaRPr lang="en-CA"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156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457200" y="403225"/>
            <a:ext cx="10722932" cy="1325563"/>
          </a:xfrm>
        </p:spPr>
        <p:txBody>
          <a:bodyPr/>
          <a:lstStyle/>
          <a:p>
            <a:r>
              <a:rPr lang="en-US" b="1" dirty="0">
                <a:solidFill>
                  <a:schemeClr val="bg1"/>
                </a:solidFill>
                <a:latin typeface="Calibri" panose="020F0502020204030204" pitchFamily="34" charset="0"/>
                <a:cs typeface="Calibri" panose="020F0502020204030204" pitchFamily="34" charset="0"/>
              </a:rPr>
              <a:t>First steps of the ARAO Committee</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2103437"/>
            <a:ext cx="10722932" cy="4351338"/>
          </a:xfrm>
        </p:spPr>
        <p:txBody>
          <a:bodyPr>
            <a:normAutofit/>
          </a:bodyPr>
          <a:lstStyle/>
          <a:p>
            <a:r>
              <a:rPr lang="en-CA" kern="100" dirty="0">
                <a:effectLst/>
                <a:latin typeface="Calibri" panose="020F0502020204030204" pitchFamily="34" charset="0"/>
                <a:ea typeface="Calibri" panose="020F0502020204030204" pitchFamily="34" charset="0"/>
                <a:cs typeface="Calibri" panose="020F0502020204030204" pitchFamily="34" charset="0"/>
              </a:rPr>
              <a:t>The ARAO </a:t>
            </a:r>
            <a:r>
              <a:rPr lang="en-CA"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Committee</a:t>
            </a:r>
            <a:r>
              <a:rPr lang="en-CA" kern="100" dirty="0">
                <a:effectLst/>
                <a:latin typeface="Calibri" panose="020F0502020204030204" pitchFamily="34" charset="0"/>
                <a:ea typeface="Calibri" panose="020F0502020204030204" pitchFamily="34" charset="0"/>
                <a:cs typeface="Calibri" panose="020F0502020204030204" pitchFamily="34" charset="0"/>
              </a:rPr>
              <a:t> has its first meeting in August 2020. </a:t>
            </a:r>
          </a:p>
          <a:p>
            <a:pPr marL="0" indent="0">
              <a:lnSpc>
                <a:spcPts val="1060"/>
              </a:lnSpc>
              <a:buNone/>
            </a:pPr>
            <a:endParaRPr lang="en-CA" kern="100" dirty="0">
              <a:effectLst/>
              <a:latin typeface="Calibri" panose="020F0502020204030204" pitchFamily="34" charset="0"/>
              <a:ea typeface="Calibri" panose="020F0502020204030204" pitchFamily="34" charset="0"/>
              <a:cs typeface="Calibri" panose="020F0502020204030204" pitchFamily="34" charset="0"/>
            </a:endParaRPr>
          </a:p>
          <a:p>
            <a:r>
              <a:rPr lang="en-CA" b="1" kern="100" dirty="0">
                <a:effectLst/>
                <a:latin typeface="Calibri" panose="020F0502020204030204" pitchFamily="34" charset="0"/>
                <a:ea typeface="Calibri" panose="020F0502020204030204" pitchFamily="34" charset="0"/>
                <a:cs typeface="Calibri" panose="020F0502020204030204" pitchFamily="34" charset="0"/>
              </a:rPr>
              <a:t>A process of scrutinizing the organization through an ARAO lens begins.</a:t>
            </a:r>
          </a:p>
          <a:p>
            <a:pPr marL="0" indent="0">
              <a:lnSpc>
                <a:spcPts val="100"/>
              </a:lnSpc>
              <a:buNone/>
            </a:pPr>
            <a:r>
              <a:rPr lang="en-CA" kern="100" dirty="0">
                <a:effectLst/>
                <a:latin typeface="Calibri" panose="020F0502020204030204" pitchFamily="34" charset="0"/>
                <a:ea typeface="Calibri" panose="020F0502020204030204" pitchFamily="34" charset="0"/>
                <a:cs typeface="Calibri" panose="020F0502020204030204" pitchFamily="34" charset="0"/>
              </a:rPr>
              <a:t> </a:t>
            </a:r>
          </a:p>
          <a:p>
            <a:r>
              <a:rPr lang="en-CA" kern="100" dirty="0">
                <a:effectLst/>
                <a:latin typeface="Calibri" panose="020F0502020204030204" pitchFamily="34" charset="0"/>
                <a:ea typeface="Calibri" panose="020F0502020204030204" pitchFamily="34" charset="0"/>
                <a:cs typeface="Calibri" panose="020F0502020204030204" pitchFamily="34" charset="0"/>
              </a:rPr>
              <a:t>The ARAO Committee requests formal authorization from the Board in September 2020, and </a:t>
            </a:r>
            <a:r>
              <a:rPr lang="en-CA" b="1" kern="100" dirty="0">
                <a:effectLst/>
                <a:latin typeface="Calibri" panose="020F0502020204030204" pitchFamily="34" charset="0"/>
                <a:ea typeface="Calibri" panose="020F0502020204030204" pitchFamily="34" charset="0"/>
                <a:cs typeface="Calibri" panose="020F0502020204030204" pitchFamily="34" charset="0"/>
              </a:rPr>
              <a:t>develops a set of guiding principles.</a:t>
            </a:r>
            <a:endParaRPr lang="en-CA"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349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545688" y="403225"/>
            <a:ext cx="10722932" cy="1325563"/>
          </a:xfrm>
        </p:spPr>
        <p:txBody>
          <a:bodyPr/>
          <a:lstStyle/>
          <a:p>
            <a:r>
              <a:rPr lang="en-US" b="1" dirty="0">
                <a:solidFill>
                  <a:schemeClr val="bg1"/>
                </a:solidFill>
                <a:latin typeface="Calibri" panose="020F0502020204030204" pitchFamily="34" charset="0"/>
                <a:cs typeface="Calibri" panose="020F0502020204030204" pitchFamily="34" charset="0"/>
              </a:rPr>
              <a:t>Guiding Principles:</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571500" y="1728788"/>
            <a:ext cx="10722932" cy="4351338"/>
          </a:xfrm>
        </p:spPr>
        <p:txBody>
          <a:bodyPr>
            <a:noAutofit/>
          </a:bodyPr>
          <a:lstStyle/>
          <a:p>
            <a:pPr marL="342900" lvl="0" indent="-342900">
              <a:buFont typeface="Symbol" pitchFamily="2" charset="2"/>
              <a:buChar char=""/>
            </a:pPr>
            <a:r>
              <a:rPr lang="en-CA"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Accountability</a:t>
            </a:r>
            <a:r>
              <a:rPr lang="en-CA"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we should be accountable to the CATR membership-at-large as well as to other committee members.</a:t>
            </a:r>
            <a:endParaRPr lang="en-CA" sz="24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Doing actionable work: </a:t>
            </a: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we are</a:t>
            </a:r>
            <a:r>
              <a:rPr lang="en-CA" sz="2400" b="1"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a:t>
            </a: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not just studying the problem; we are developing plans of action to address the problem.</a:t>
            </a:r>
            <a:endParaRPr lang="en-CA" sz="24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a:t>
            </a:r>
            <a:r>
              <a:rPr lang="en-CA"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Long-term relationships and collaboration: </a:t>
            </a: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we want to ensure that our plan of action involves and includes individual and organizational partners who are Black, Indigenous, and People of Colour, and being attentive to their timelines.</a:t>
            </a:r>
            <a:endParaRPr lang="en-CA" sz="24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Reflexivity: </a:t>
            </a: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we need to be reflexive about how our committee is operating, and within what power structures. Our work must re-think the infrastructure of the whole theatre establishment.</a:t>
            </a:r>
            <a:endParaRPr lang="en-CA" sz="24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208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545688" y="403225"/>
            <a:ext cx="10722932" cy="1325563"/>
          </a:xfrm>
        </p:spPr>
        <p:txBody>
          <a:bodyPr/>
          <a:lstStyle/>
          <a:p>
            <a:r>
              <a:rPr lang="en-US" b="1" dirty="0">
                <a:solidFill>
                  <a:schemeClr val="bg1"/>
                </a:solidFill>
                <a:latin typeface="Calibri" panose="020F0502020204030204" pitchFamily="34" charset="0"/>
                <a:cs typeface="Calibri" panose="020F0502020204030204" pitchFamily="34" charset="0"/>
              </a:rPr>
              <a:t>Guiding Principles (continued):</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571500" y="1728788"/>
            <a:ext cx="10722932" cy="4351338"/>
          </a:xfrm>
        </p:spPr>
        <p:txBody>
          <a:bodyPr>
            <a:noAutofit/>
          </a:bodyPr>
          <a:lstStyle/>
          <a:p>
            <a:pPr marL="342900" lvl="0" indent="-342900">
              <a:buFont typeface="Symbol" pitchFamily="2" charset="2"/>
              <a:buChar char=""/>
            </a:pPr>
            <a:r>
              <a:rPr lang="en-CA"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Intersectionality: </a:t>
            </a: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our work must always reflect an understanding that racism is an intersectional issue with deep rooted structures and power dynamics that produce discrimination and inequality. </a:t>
            </a:r>
            <a:endParaRPr lang="en-CA" sz="24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Transparency and Involvement: </a:t>
            </a: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we must honour a commitment to continued outreach to new members while supporting long-term membership. </a:t>
            </a:r>
            <a:endParaRPr lang="en-CA" sz="24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a:t>
            </a:r>
            <a:r>
              <a:rPr lang="en-CA"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Accessibility: </a:t>
            </a: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we will utilize online platforms for meetings, provide live transcription, and record meetings for members who cannot attend. We must offer members the option to communicate in a manner that is comfortable for them (chat or audio, cameras on or off, and in the language they prefer).</a:t>
            </a:r>
            <a:endParaRPr lang="en-CA" sz="24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42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457200" y="403225"/>
            <a:ext cx="10722932" cy="1325563"/>
          </a:xfrm>
        </p:spPr>
        <p:txBody>
          <a:bodyPr/>
          <a:lstStyle/>
          <a:p>
            <a:r>
              <a:rPr lang="en-US" b="1" dirty="0">
                <a:latin typeface="Calibri" panose="020F0502020204030204" pitchFamily="34" charset="0"/>
                <a:cs typeface="Calibri" panose="020F0502020204030204" pitchFamily="34" charset="0"/>
              </a:rPr>
              <a:t>Examination of CATR Structures:</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1124041" y="2641326"/>
            <a:ext cx="10722932" cy="4086998"/>
          </a:xfrm>
        </p:spPr>
        <p:txBody>
          <a:bodyPr>
            <a:normAutofit/>
          </a:bodyPr>
          <a:lstStyle/>
          <a:p>
            <a:pPr marL="342900" lvl="0" indent="-342900">
              <a:buFont typeface="Symbol" pitchFamily="2" charset="2"/>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Governance</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Elections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Scholarly Awards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Funding Opportunities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CATR’s annual conference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Membership involvement and communication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itchFamily="2" charset="2"/>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CATR’s collaborations with other organizations and constituencies.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32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164F2F28-8BC6-489F-E299-01611B00486B}"/>
              </a:ext>
            </a:extLst>
          </p:cNvPr>
          <p:cNvSpPr txBox="1"/>
          <p:nvPr/>
        </p:nvSpPr>
        <p:spPr>
          <a:xfrm>
            <a:off x="457199" y="1445439"/>
            <a:ext cx="11184197" cy="1200329"/>
          </a:xfrm>
          <a:prstGeom prst="rect">
            <a:avLst/>
          </a:prstGeom>
          <a:noFill/>
        </p:spPr>
        <p:txBody>
          <a:bodyPr wrap="square">
            <a:spAutoFit/>
          </a:bodyPr>
          <a:lstStyle/>
          <a:p>
            <a:r>
              <a:rPr lang="en-CA" sz="2400" dirty="0">
                <a:solidFill>
                  <a:schemeClr val="tx2"/>
                </a:solidFill>
                <a:effectLst/>
                <a:latin typeface="Calibri" panose="020F0502020204030204" pitchFamily="34" charset="0"/>
                <a:ea typeface="Calibri" panose="020F0502020204030204" pitchFamily="34" charset="0"/>
              </a:rPr>
              <a:t>ARAO Committee begins an internal audit and examination of the institutional structures of CATR that continue to uphold racist, oppressive and supremacist structures, values, and practices within our organization. Specifically, examination was made of:</a:t>
            </a:r>
            <a:r>
              <a:rPr lang="en-CA" sz="2400" dirty="0">
                <a:solidFill>
                  <a:schemeClr val="tx2"/>
                </a:solidFill>
                <a:effectLst/>
              </a:rPr>
              <a:t> </a:t>
            </a:r>
            <a:endParaRPr lang="en-US" sz="24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4626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A95E-F624-3817-A7BD-0588BD901477}"/>
              </a:ext>
            </a:extLst>
          </p:cNvPr>
          <p:cNvSpPr>
            <a:spLocks noGrp="1"/>
          </p:cNvSpPr>
          <p:nvPr>
            <p:ph type="title"/>
          </p:nvPr>
        </p:nvSpPr>
        <p:spPr>
          <a:xfrm>
            <a:off x="457200" y="583334"/>
            <a:ext cx="10722932" cy="1325563"/>
          </a:xfrm>
        </p:spPr>
        <p:txBody>
          <a:bodyPr/>
          <a:lstStyle/>
          <a:p>
            <a:r>
              <a:rPr lang="en-US" b="1" dirty="0">
                <a:latin typeface="Calibri" panose="020F0502020204030204" pitchFamily="34" charset="0"/>
                <a:cs typeface="Calibri" panose="020F0502020204030204" pitchFamily="34" charset="0"/>
              </a:rPr>
              <a:t>Search for External consultant</a:t>
            </a:r>
          </a:p>
        </p:txBody>
      </p:sp>
      <p:sp>
        <p:nvSpPr>
          <p:cNvPr id="3" name="Content Placeholder 2">
            <a:extLst>
              <a:ext uri="{FF2B5EF4-FFF2-40B4-BE49-F238E27FC236}">
                <a16:creationId xmlns:a16="http://schemas.microsoft.com/office/drawing/2014/main" id="{B01B3633-40D9-B9F2-86DA-34C3E643FBEB}"/>
              </a:ext>
            </a:extLst>
          </p:cNvPr>
          <p:cNvSpPr>
            <a:spLocks noGrp="1"/>
          </p:cNvSpPr>
          <p:nvPr>
            <p:ph idx="1"/>
          </p:nvPr>
        </p:nvSpPr>
        <p:spPr>
          <a:xfrm>
            <a:off x="457200" y="1632381"/>
            <a:ext cx="10722932" cy="4938899"/>
          </a:xfrm>
        </p:spPr>
        <p:txBody>
          <a:bodyPr>
            <a:normAutofit/>
          </a:bodyPr>
          <a:lstStyle/>
          <a:p>
            <a:pPr marL="0" indent="0">
              <a:buNone/>
            </a:pPr>
            <a:r>
              <a:rPr lang="en-CA" sz="24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Building on this information, the ARAO Committee searched for an appropriate external consultant with extensive experience in anti-racist and anti-oppressive practice. </a:t>
            </a:r>
            <a:endParaRPr lang="en-CA" sz="2400"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r>
              <a:rPr lang="en-CA" sz="2400" kern="100" dirty="0">
                <a:effectLst/>
                <a:latin typeface="Calibri" panose="020F0502020204030204" pitchFamily="34" charset="0"/>
                <a:ea typeface="Calibri" panose="020F0502020204030204" pitchFamily="34" charset="0"/>
                <a:cs typeface="Calibri" panose="020F0502020204030204" pitchFamily="34" charset="0"/>
              </a:rPr>
              <a:t>In May 2021, the ARAO committee selected </a:t>
            </a:r>
            <a:r>
              <a:rPr lang="en-CA" sz="2400" b="1" kern="100" dirty="0" err="1">
                <a:effectLst/>
                <a:latin typeface="Calibri" panose="020F0502020204030204" pitchFamily="34" charset="0"/>
                <a:ea typeface="Calibri" panose="020F0502020204030204" pitchFamily="34" charset="0"/>
                <a:cs typeface="Calibri" panose="020F0502020204030204" pitchFamily="34" charset="0"/>
              </a:rPr>
              <a:t>Bakau</a:t>
            </a:r>
            <a:r>
              <a:rPr lang="en-CA" sz="2400" b="1" kern="100" dirty="0">
                <a:effectLst/>
                <a:latin typeface="Calibri" panose="020F0502020204030204" pitchFamily="34" charset="0"/>
                <a:ea typeface="Calibri" panose="020F0502020204030204" pitchFamily="34" charset="0"/>
                <a:cs typeface="Calibri" panose="020F0502020204030204" pitchFamily="34" charset="0"/>
              </a:rPr>
              <a:t> Consulting</a:t>
            </a:r>
            <a:r>
              <a:rPr lang="en-CA" sz="2400" kern="100" dirty="0">
                <a:effectLst/>
                <a:latin typeface="Calibri" panose="020F0502020204030204" pitchFamily="34" charset="0"/>
                <a:ea typeface="Calibri" panose="020F0502020204030204" pitchFamily="34" charset="0"/>
                <a:cs typeface="Calibri" panose="020F0502020204030204" pitchFamily="34" charset="0"/>
              </a:rPr>
              <a:t>, an equity, inclusion and anti-racism company based in Canada, to provide an assessment of CATR. </a:t>
            </a:r>
          </a:p>
          <a:p>
            <a:pPr marL="0" indent="0">
              <a:lnSpc>
                <a:spcPts val="1080"/>
              </a:lnSpc>
              <a:buNone/>
            </a:pPr>
            <a:endParaRPr lang="en-CA" sz="2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r>
              <a:rPr lang="en-CA" sz="2400" b="0" i="0" dirty="0" err="1">
                <a:solidFill>
                  <a:schemeClr val="bg1"/>
                </a:solidFill>
                <a:effectLst/>
                <a:latin typeface="Calibri" panose="020F0502020204030204" pitchFamily="34" charset="0"/>
                <a:cs typeface="Calibri" panose="020F0502020204030204" pitchFamily="34" charset="0"/>
              </a:rPr>
              <a:t>Bakau</a:t>
            </a:r>
            <a:r>
              <a:rPr lang="en-CA" sz="2400" b="0" i="0" dirty="0">
                <a:solidFill>
                  <a:schemeClr val="bg1"/>
                </a:solidFill>
                <a:effectLst/>
                <a:latin typeface="Calibri" panose="020F0502020204030204" pitchFamily="34" charset="0"/>
                <a:cs typeface="Calibri" panose="020F0502020204030204" pitchFamily="34" charset="0"/>
              </a:rPr>
              <a:t> Consulting recommended seeking consultation from the membership to lead the committee in creating and implementing a strategic plan to dismantle racist and oppressive structures.</a:t>
            </a:r>
            <a:endParaRPr lang="en-CA" sz="2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3807978"/>
      </p:ext>
    </p:extLst>
  </p:cSld>
  <p:clrMapOvr>
    <a:masterClrMapping/>
  </p:clrMapOvr>
</p:sld>
</file>

<file path=ppt/theme/theme1.xml><?xml version="1.0" encoding="utf-8"?>
<a:theme xmlns:a="http://schemas.openxmlformats.org/drawingml/2006/main" name="Sine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{F665C884-0775-9A47-BDE3-433BF2ACCFD8}tf10001119</Template>
  <TotalTime>5785</TotalTime>
  <Words>1441</Words>
  <Application>Microsoft Macintosh PowerPoint</Application>
  <PresentationFormat>Widescreen</PresentationFormat>
  <Paragraphs>129</Paragraphs>
  <Slides>20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-apple-system-font</vt:lpstr>
      <vt:lpstr>Arial</vt:lpstr>
      <vt:lpstr>Avenir Next LT Pro</vt:lpstr>
      <vt:lpstr>Calibri</vt:lpstr>
      <vt:lpstr>Courier New</vt:lpstr>
      <vt:lpstr>Posterama</vt:lpstr>
      <vt:lpstr>Symbol</vt:lpstr>
      <vt:lpstr>SineVTI</vt:lpstr>
      <vt:lpstr>Anti-Racism &amp; Anti-Oppression  (ARAO) Committee Presentation</vt:lpstr>
      <vt:lpstr>This presentation aims to:</vt:lpstr>
      <vt:lpstr>Taking Initiative</vt:lpstr>
      <vt:lpstr>Forming a committee</vt:lpstr>
      <vt:lpstr>First steps of the ARAO Committee</vt:lpstr>
      <vt:lpstr>Guiding Principles:</vt:lpstr>
      <vt:lpstr>Guiding Principles (continued):</vt:lpstr>
      <vt:lpstr>Examination of CATR Structures:</vt:lpstr>
      <vt:lpstr>Search for External consultant</vt:lpstr>
      <vt:lpstr>ARAO Committee Report submitted to the Board</vt:lpstr>
      <vt:lpstr>Second ARAO Committee is formed  The focus of the second ARAO Committee is to act on the first committee’s report by: </vt:lpstr>
      <vt:lpstr>Motions and (in-progress) initiatives</vt:lpstr>
      <vt:lpstr>   Awards and Recognitions:</vt:lpstr>
      <vt:lpstr>   Annual Conference:</vt:lpstr>
      <vt:lpstr>   Consultation, Education, and Training:</vt:lpstr>
      <vt:lpstr>   Consultation, Education, and Training (continued):</vt:lpstr>
      <vt:lpstr>   EDI/ARAO Guiding Statement:</vt:lpstr>
      <vt:lpstr>Next on the ARAO Committee’s Agenda:</vt:lpstr>
      <vt:lpstr>Your Feedback!</vt:lpstr>
      <vt:lpstr>CATR members who have participated in ARAO Committees (in alphabetical order):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Anti-Racism &amp; Anti-Oppression  (ARAO) Committee Presentation</dc:title>
  <dc:creator>Carla Da Silva Melo</dc:creator>
  <cp:lastModifiedBy>Robin Whittaker</cp:lastModifiedBy>
  <cp:revision>33</cp:revision>
  <dcterms:created xsi:type="dcterms:W3CDTF">2023-06-04T18:21:04Z</dcterms:created>
  <dcterms:modified xsi:type="dcterms:W3CDTF">2023-06-12T17:06:50Z</dcterms:modified>
</cp:coreProperties>
</file>