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5" r:id="rId8"/>
    <p:sldId id="264" r:id="rId9"/>
    <p:sldId id="266" r:id="rId10"/>
    <p:sldId id="267"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90"/>
    <p:restoredTop sz="94626"/>
  </p:normalViewPr>
  <p:slideViewPr>
    <p:cSldViewPr snapToGrid="0">
      <p:cViewPr varScale="1">
        <p:scale>
          <a:sx n="82" d="100"/>
          <a:sy n="82" d="100"/>
        </p:scale>
        <p:origin x="176"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2F33D-AE10-7D45-9869-AAB9A35B7304}" type="datetimeFigureOut">
              <a:rPr lang="en-US" smtClean="0"/>
              <a:t>6/6/24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C687E-0670-6741-A207-DB345E2CE7EB}" type="slidenum">
              <a:rPr lang="en-US" smtClean="0"/>
              <a:t>‹#›</a:t>
            </a:fld>
            <a:endParaRPr lang="en-US"/>
          </a:p>
        </p:txBody>
      </p:sp>
    </p:spTree>
    <p:extLst>
      <p:ext uri="{BB962C8B-B14F-4D97-AF65-F5344CB8AC3E}">
        <p14:creationId xmlns:p14="http://schemas.microsoft.com/office/powerpoint/2010/main" val="200287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C687E-0670-6741-A207-DB345E2CE7EB}" type="slidenum">
              <a:rPr lang="en-US" smtClean="0"/>
              <a:t>4</a:t>
            </a:fld>
            <a:endParaRPr lang="en-US"/>
          </a:p>
        </p:txBody>
      </p:sp>
    </p:spTree>
    <p:extLst>
      <p:ext uri="{BB962C8B-B14F-4D97-AF65-F5344CB8AC3E}">
        <p14:creationId xmlns:p14="http://schemas.microsoft.com/office/powerpoint/2010/main" val="309130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9EEF-8231-5BAA-5EC2-9B61DDD820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3484C3-3478-7D28-6FE8-0D8A614BA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2C6C1-23CC-0F21-6B5D-9744C9D415F8}"/>
              </a:ext>
            </a:extLst>
          </p:cNvPr>
          <p:cNvSpPr>
            <a:spLocks noGrp="1"/>
          </p:cNvSpPr>
          <p:nvPr>
            <p:ph type="dt" sz="half" idx="10"/>
          </p:nvPr>
        </p:nvSpPr>
        <p:spPr/>
        <p:txBody>
          <a:bodyPr/>
          <a:lstStyle/>
          <a:p>
            <a:fld id="{9DA37379-BCA8-3C40-AABF-5A03CA52CE85}" type="datetime1">
              <a:rPr lang="en-CA" smtClean="0"/>
              <a:t>2024-06-06</a:t>
            </a:fld>
            <a:endParaRPr lang="en-US"/>
          </a:p>
        </p:txBody>
      </p:sp>
      <p:sp>
        <p:nvSpPr>
          <p:cNvPr id="5" name="Footer Placeholder 4">
            <a:extLst>
              <a:ext uri="{FF2B5EF4-FFF2-40B4-BE49-F238E27FC236}">
                <a16:creationId xmlns:a16="http://schemas.microsoft.com/office/drawing/2014/main" id="{2B5E21BD-5CCB-145C-7BDA-951F8284A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3DD27-D851-76FB-1C03-870876155D7E}"/>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3027098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A658-3CC5-02B2-152E-EF77B90C97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4477C-EAF2-FB70-1BB6-7E36CAA54A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26C74-B222-F6CC-CCAD-3F4000BBB87A}"/>
              </a:ext>
            </a:extLst>
          </p:cNvPr>
          <p:cNvSpPr>
            <a:spLocks noGrp="1"/>
          </p:cNvSpPr>
          <p:nvPr>
            <p:ph type="dt" sz="half" idx="10"/>
          </p:nvPr>
        </p:nvSpPr>
        <p:spPr/>
        <p:txBody>
          <a:bodyPr/>
          <a:lstStyle/>
          <a:p>
            <a:fld id="{37DD7D52-2060-DC42-B074-2F6FF24D98AC}" type="datetime1">
              <a:rPr lang="en-CA" smtClean="0"/>
              <a:t>2024-06-06</a:t>
            </a:fld>
            <a:endParaRPr lang="en-US"/>
          </a:p>
        </p:txBody>
      </p:sp>
      <p:sp>
        <p:nvSpPr>
          <p:cNvPr id="5" name="Footer Placeholder 4">
            <a:extLst>
              <a:ext uri="{FF2B5EF4-FFF2-40B4-BE49-F238E27FC236}">
                <a16:creationId xmlns:a16="http://schemas.microsoft.com/office/drawing/2014/main" id="{9B6A0C67-A85F-9285-9F17-7A9831C37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2BE30-9431-0D9B-940C-3A56E1E748A7}"/>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62144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BEDA1-2737-0A09-6149-00B8EDB293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1D4E4-353B-F1E4-C4EE-9BE769CF4A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EEE24-8854-E530-EB3F-B509F139BC6D}"/>
              </a:ext>
            </a:extLst>
          </p:cNvPr>
          <p:cNvSpPr>
            <a:spLocks noGrp="1"/>
          </p:cNvSpPr>
          <p:nvPr>
            <p:ph type="dt" sz="half" idx="10"/>
          </p:nvPr>
        </p:nvSpPr>
        <p:spPr/>
        <p:txBody>
          <a:bodyPr/>
          <a:lstStyle/>
          <a:p>
            <a:fld id="{2830BA99-EA88-9841-911C-95DDFFD1C480}" type="datetime1">
              <a:rPr lang="en-CA" smtClean="0"/>
              <a:t>2024-06-06</a:t>
            </a:fld>
            <a:endParaRPr lang="en-US"/>
          </a:p>
        </p:txBody>
      </p:sp>
      <p:sp>
        <p:nvSpPr>
          <p:cNvPr id="5" name="Footer Placeholder 4">
            <a:extLst>
              <a:ext uri="{FF2B5EF4-FFF2-40B4-BE49-F238E27FC236}">
                <a16:creationId xmlns:a16="http://schemas.microsoft.com/office/drawing/2014/main" id="{C8434FB1-2DAB-85ED-332D-02AAA9675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1EF88-C1B1-641E-7CDF-FC5FE4D744E1}"/>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86760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3ADC-35F8-5302-37F3-D8CD8A739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7AA282-5271-BE06-B309-13CEE9184C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A53D2-1ECF-5C59-3634-895C5C95C501}"/>
              </a:ext>
            </a:extLst>
          </p:cNvPr>
          <p:cNvSpPr>
            <a:spLocks noGrp="1"/>
          </p:cNvSpPr>
          <p:nvPr>
            <p:ph type="dt" sz="half" idx="10"/>
          </p:nvPr>
        </p:nvSpPr>
        <p:spPr/>
        <p:txBody>
          <a:bodyPr/>
          <a:lstStyle/>
          <a:p>
            <a:fld id="{D368F433-8FE4-7041-9AB8-2B27581B80B6}" type="datetime1">
              <a:rPr lang="en-CA" smtClean="0"/>
              <a:t>2024-06-06</a:t>
            </a:fld>
            <a:endParaRPr lang="en-US"/>
          </a:p>
        </p:txBody>
      </p:sp>
      <p:sp>
        <p:nvSpPr>
          <p:cNvPr id="5" name="Footer Placeholder 4">
            <a:extLst>
              <a:ext uri="{FF2B5EF4-FFF2-40B4-BE49-F238E27FC236}">
                <a16:creationId xmlns:a16="http://schemas.microsoft.com/office/drawing/2014/main" id="{9EC6C610-3C4D-14BC-F14E-614C076A8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2A150-85AF-B7F6-253C-04EA83D938BE}"/>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124444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FF1E-F427-C6E0-70A8-05284F9F2C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B285B-2902-FE14-2445-9F50AA1492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4EE4A6-B0A6-6484-7DC7-A660935D2E3A}"/>
              </a:ext>
            </a:extLst>
          </p:cNvPr>
          <p:cNvSpPr>
            <a:spLocks noGrp="1"/>
          </p:cNvSpPr>
          <p:nvPr>
            <p:ph type="dt" sz="half" idx="10"/>
          </p:nvPr>
        </p:nvSpPr>
        <p:spPr/>
        <p:txBody>
          <a:bodyPr/>
          <a:lstStyle/>
          <a:p>
            <a:fld id="{36094AC1-ACB1-4B4D-972B-79DF081A9EE2}" type="datetime1">
              <a:rPr lang="en-CA" smtClean="0"/>
              <a:t>2024-06-06</a:t>
            </a:fld>
            <a:endParaRPr lang="en-US"/>
          </a:p>
        </p:txBody>
      </p:sp>
      <p:sp>
        <p:nvSpPr>
          <p:cNvPr id="5" name="Footer Placeholder 4">
            <a:extLst>
              <a:ext uri="{FF2B5EF4-FFF2-40B4-BE49-F238E27FC236}">
                <a16:creationId xmlns:a16="http://schemas.microsoft.com/office/drawing/2014/main" id="{FB6673AC-6B4F-8F20-49F8-7C603436A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5BF5A-50E2-09DB-EB7C-2CCF51E47067}"/>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49206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8330-3FFB-82C7-9799-11DE9566A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7497B5-C333-E336-85F7-E6EB30BE97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0C78F-B6D9-194F-96B8-FB9E4190EE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94E019-C1D0-260B-67B5-F87B335A3353}"/>
              </a:ext>
            </a:extLst>
          </p:cNvPr>
          <p:cNvSpPr>
            <a:spLocks noGrp="1"/>
          </p:cNvSpPr>
          <p:nvPr>
            <p:ph type="dt" sz="half" idx="10"/>
          </p:nvPr>
        </p:nvSpPr>
        <p:spPr/>
        <p:txBody>
          <a:bodyPr/>
          <a:lstStyle/>
          <a:p>
            <a:fld id="{4912818A-5A32-A84B-BFF8-1378F73A2444}" type="datetime1">
              <a:rPr lang="en-CA" smtClean="0"/>
              <a:t>2024-06-06</a:t>
            </a:fld>
            <a:endParaRPr lang="en-US"/>
          </a:p>
        </p:txBody>
      </p:sp>
      <p:sp>
        <p:nvSpPr>
          <p:cNvPr id="6" name="Footer Placeholder 5">
            <a:extLst>
              <a:ext uri="{FF2B5EF4-FFF2-40B4-BE49-F238E27FC236}">
                <a16:creationId xmlns:a16="http://schemas.microsoft.com/office/drawing/2014/main" id="{2FA11322-4814-AFAF-13BD-5A255AE7A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921B6-5B9E-EF91-0714-6FD4037198F8}"/>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195538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F325-E8E4-85B4-B255-5C3EE29F73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55CB1-22C1-9288-9837-E757393D8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090B7-4BEB-F744-89AC-9F6DDB791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DD57D7-EA93-94E0-A122-60A061804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6DF63-AF6D-67F1-F379-FFBC0E8B53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F4967F-47F2-A600-CA3E-B8DA41D6ED5F}"/>
              </a:ext>
            </a:extLst>
          </p:cNvPr>
          <p:cNvSpPr>
            <a:spLocks noGrp="1"/>
          </p:cNvSpPr>
          <p:nvPr>
            <p:ph type="dt" sz="half" idx="10"/>
          </p:nvPr>
        </p:nvSpPr>
        <p:spPr/>
        <p:txBody>
          <a:bodyPr/>
          <a:lstStyle/>
          <a:p>
            <a:fld id="{3D4153EB-A1EF-B046-A945-E82C37D36C38}" type="datetime1">
              <a:rPr lang="en-CA" smtClean="0"/>
              <a:t>2024-06-06</a:t>
            </a:fld>
            <a:endParaRPr lang="en-US"/>
          </a:p>
        </p:txBody>
      </p:sp>
      <p:sp>
        <p:nvSpPr>
          <p:cNvPr id="8" name="Footer Placeholder 7">
            <a:extLst>
              <a:ext uri="{FF2B5EF4-FFF2-40B4-BE49-F238E27FC236}">
                <a16:creationId xmlns:a16="http://schemas.microsoft.com/office/drawing/2014/main" id="{E4C2B199-2549-6758-0E44-7D78B540BB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220E43-27F9-CFCB-FE15-B7F2E39F74F1}"/>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0122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D124-A036-AA56-E51F-26253460FB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E0962E-B352-E24E-093E-FCB62B677A5C}"/>
              </a:ext>
            </a:extLst>
          </p:cNvPr>
          <p:cNvSpPr>
            <a:spLocks noGrp="1"/>
          </p:cNvSpPr>
          <p:nvPr>
            <p:ph type="dt" sz="half" idx="10"/>
          </p:nvPr>
        </p:nvSpPr>
        <p:spPr/>
        <p:txBody>
          <a:bodyPr/>
          <a:lstStyle/>
          <a:p>
            <a:fld id="{4655AF51-5FCD-F446-BED2-A47971318AD8}" type="datetime1">
              <a:rPr lang="en-CA" smtClean="0"/>
              <a:t>2024-06-06</a:t>
            </a:fld>
            <a:endParaRPr lang="en-US"/>
          </a:p>
        </p:txBody>
      </p:sp>
      <p:sp>
        <p:nvSpPr>
          <p:cNvPr id="4" name="Footer Placeholder 3">
            <a:extLst>
              <a:ext uri="{FF2B5EF4-FFF2-40B4-BE49-F238E27FC236}">
                <a16:creationId xmlns:a16="http://schemas.microsoft.com/office/drawing/2014/main" id="{1B896CFA-0650-79ED-2797-1B0FA0208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9D93C4-E9D4-746B-F57C-83E26DF6A81A}"/>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33023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2D083-6CE1-8A8B-42D1-4915B52EDD1F}"/>
              </a:ext>
            </a:extLst>
          </p:cNvPr>
          <p:cNvSpPr>
            <a:spLocks noGrp="1"/>
          </p:cNvSpPr>
          <p:nvPr>
            <p:ph type="dt" sz="half" idx="10"/>
          </p:nvPr>
        </p:nvSpPr>
        <p:spPr/>
        <p:txBody>
          <a:bodyPr/>
          <a:lstStyle/>
          <a:p>
            <a:fld id="{2F807361-9820-8D46-9A19-F3989C66F637}" type="datetime1">
              <a:rPr lang="en-CA" smtClean="0"/>
              <a:t>2024-06-06</a:t>
            </a:fld>
            <a:endParaRPr lang="en-US"/>
          </a:p>
        </p:txBody>
      </p:sp>
      <p:sp>
        <p:nvSpPr>
          <p:cNvPr id="3" name="Footer Placeholder 2">
            <a:extLst>
              <a:ext uri="{FF2B5EF4-FFF2-40B4-BE49-F238E27FC236}">
                <a16:creationId xmlns:a16="http://schemas.microsoft.com/office/drawing/2014/main" id="{F8322414-D1DC-BDC6-4398-4BC47D1B1B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CAE2D7-673A-7C8D-A6C2-DF36955750D7}"/>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92680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3F10-CC3E-48D3-8CBA-589160724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11372-696F-69E6-DA4C-11D8E1BB8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4FACB-5E24-59F1-3356-8CFA5C0C1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6A19D-FBF7-F5B0-517B-568DCC97489A}"/>
              </a:ext>
            </a:extLst>
          </p:cNvPr>
          <p:cNvSpPr>
            <a:spLocks noGrp="1"/>
          </p:cNvSpPr>
          <p:nvPr>
            <p:ph type="dt" sz="half" idx="10"/>
          </p:nvPr>
        </p:nvSpPr>
        <p:spPr/>
        <p:txBody>
          <a:bodyPr/>
          <a:lstStyle/>
          <a:p>
            <a:fld id="{9FD73469-285F-6845-97F8-0425A5FC4847}" type="datetime1">
              <a:rPr lang="en-CA" smtClean="0"/>
              <a:t>2024-06-06</a:t>
            </a:fld>
            <a:endParaRPr lang="en-US"/>
          </a:p>
        </p:txBody>
      </p:sp>
      <p:sp>
        <p:nvSpPr>
          <p:cNvPr id="6" name="Footer Placeholder 5">
            <a:extLst>
              <a:ext uri="{FF2B5EF4-FFF2-40B4-BE49-F238E27FC236}">
                <a16:creationId xmlns:a16="http://schemas.microsoft.com/office/drawing/2014/main" id="{818406B9-826F-818C-C917-CF3BDA2C5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61182-36B9-DAE4-57FF-12B064F5D401}"/>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86616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EA3-CE65-FD6F-420E-02DEF1888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108174-06E6-C845-BBC7-041923EA2E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A5DBD7-9139-EF64-20EC-59711108C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4D8B9-A5D2-8A25-C447-E58712793585}"/>
              </a:ext>
            </a:extLst>
          </p:cNvPr>
          <p:cNvSpPr>
            <a:spLocks noGrp="1"/>
          </p:cNvSpPr>
          <p:nvPr>
            <p:ph type="dt" sz="half" idx="10"/>
          </p:nvPr>
        </p:nvSpPr>
        <p:spPr/>
        <p:txBody>
          <a:bodyPr/>
          <a:lstStyle/>
          <a:p>
            <a:fld id="{2B53566D-D9A1-0F44-9330-CD399AE4BC98}" type="datetime1">
              <a:rPr lang="en-CA" smtClean="0"/>
              <a:t>2024-06-06</a:t>
            </a:fld>
            <a:endParaRPr lang="en-US"/>
          </a:p>
        </p:txBody>
      </p:sp>
      <p:sp>
        <p:nvSpPr>
          <p:cNvPr id="6" name="Footer Placeholder 5">
            <a:extLst>
              <a:ext uri="{FF2B5EF4-FFF2-40B4-BE49-F238E27FC236}">
                <a16:creationId xmlns:a16="http://schemas.microsoft.com/office/drawing/2014/main" id="{6EBADAAD-5440-A21B-C48E-E438A6AB4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45368-6EDD-7F4B-AF51-2867224827C5}"/>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4736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255D8-39BA-131A-911F-158A7F2633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2EE8B-DC28-D0EE-4BB2-234723D0D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82AAE-BDE1-E5B9-E5FB-118BF2EE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1A052C-46EA-1743-9AD3-C67C1B84FF84}" type="datetime1">
              <a:rPr lang="en-CA" smtClean="0"/>
              <a:t>2024-06-06</a:t>
            </a:fld>
            <a:endParaRPr lang="en-US"/>
          </a:p>
        </p:txBody>
      </p:sp>
      <p:sp>
        <p:nvSpPr>
          <p:cNvPr id="5" name="Footer Placeholder 4">
            <a:extLst>
              <a:ext uri="{FF2B5EF4-FFF2-40B4-BE49-F238E27FC236}">
                <a16:creationId xmlns:a16="http://schemas.microsoft.com/office/drawing/2014/main" id="{413ADC98-3493-2639-9945-33B761471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96BDF0-DE8B-51C5-5254-812150420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C65537-8C2B-7C40-905C-1AE2C8B10AAB}" type="slidenum">
              <a:rPr lang="en-US" smtClean="0"/>
              <a:t>‹#›</a:t>
            </a:fld>
            <a:endParaRPr lang="en-US"/>
          </a:p>
        </p:txBody>
      </p:sp>
    </p:spTree>
    <p:extLst>
      <p:ext uri="{BB962C8B-B14F-4D97-AF65-F5344CB8AC3E}">
        <p14:creationId xmlns:p14="http://schemas.microsoft.com/office/powerpoint/2010/main" val="211565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mailto:shelley.liebembuk@ufv.ca" TargetMode="External"/><Relationship Id="rId3" Type="http://schemas.openxmlformats.org/officeDocument/2006/relationships/hyperlink" Target="mailto:rwhit@stu.ca" TargetMode="External"/><Relationship Id="rId7" Type="http://schemas.openxmlformats.org/officeDocument/2006/relationships/hyperlink" Target="mailto:taylormariegraham@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carla.melo@utoronto.ca" TargetMode="External"/><Relationship Id="rId5" Type="http://schemas.openxmlformats.org/officeDocument/2006/relationships/hyperlink" Target="mailto:jimena@nyu.edu" TargetMode="External"/><Relationship Id="rId4" Type="http://schemas.openxmlformats.org/officeDocument/2006/relationships/hyperlink" Target="mailto:houston@uwaterloo.c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E1DC1E-4511-2939-1D4B-FC866A817472}"/>
              </a:ext>
            </a:extLst>
          </p:cNvPr>
          <p:cNvSpPr>
            <a:spLocks noGrp="1"/>
          </p:cNvSpPr>
          <p:nvPr>
            <p:ph type="ctrTitle"/>
          </p:nvPr>
        </p:nvSpPr>
        <p:spPr>
          <a:xfrm>
            <a:off x="705188" y="2326683"/>
            <a:ext cx="10781623" cy="1453582"/>
          </a:xfrm>
        </p:spPr>
        <p:txBody>
          <a:bodyPr anchor="t">
            <a:normAutofit/>
          </a:bodyPr>
          <a:lstStyle/>
          <a:p>
            <a:r>
              <a:rPr lang="en-US" sz="4800" b="1" dirty="0"/>
              <a:t>Anti-Racism &amp; Anti-Oppression </a:t>
            </a:r>
            <a:br>
              <a:rPr lang="en-US" sz="4800" dirty="0"/>
            </a:br>
            <a:r>
              <a:rPr lang="en-US" sz="4800" dirty="0"/>
              <a:t>(ARAO) Committee Presentation</a:t>
            </a:r>
          </a:p>
        </p:txBody>
      </p:sp>
      <p:sp>
        <p:nvSpPr>
          <p:cNvPr id="5" name="Subtitle 2">
            <a:extLst>
              <a:ext uri="{FF2B5EF4-FFF2-40B4-BE49-F238E27FC236}">
                <a16:creationId xmlns:a16="http://schemas.microsoft.com/office/drawing/2014/main" id="{DD4CB5BE-F7AA-3DF2-5748-ABFDD3656AF7}"/>
              </a:ext>
            </a:extLst>
          </p:cNvPr>
          <p:cNvSpPr>
            <a:spLocks noGrp="1"/>
          </p:cNvSpPr>
          <p:nvPr>
            <p:ph type="subTitle" idx="1"/>
          </p:nvPr>
        </p:nvSpPr>
        <p:spPr>
          <a:xfrm>
            <a:off x="3872663" y="4360128"/>
            <a:ext cx="4479597" cy="588639"/>
          </a:xfrm>
        </p:spPr>
        <p:txBody>
          <a:bodyPr anchor="b">
            <a:normAutofit/>
          </a:bodyPr>
          <a:lstStyle/>
          <a:p>
            <a:pPr algn="l"/>
            <a:r>
              <a:rPr lang="en-US" sz="3200" b="1" dirty="0"/>
              <a:t>CATR 2024 Conference</a:t>
            </a:r>
          </a:p>
        </p:txBody>
      </p:sp>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2" name="Slide Number Placeholder 1">
            <a:extLst>
              <a:ext uri="{FF2B5EF4-FFF2-40B4-BE49-F238E27FC236}">
                <a16:creationId xmlns:a16="http://schemas.microsoft.com/office/drawing/2014/main" id="{8B240792-594D-D1BD-D703-9E3D66F8A784}"/>
              </a:ext>
            </a:extLst>
          </p:cNvPr>
          <p:cNvSpPr>
            <a:spLocks noGrp="1"/>
          </p:cNvSpPr>
          <p:nvPr>
            <p:ph type="sldNum" sz="quarter" idx="12"/>
          </p:nvPr>
        </p:nvSpPr>
        <p:spPr/>
        <p:txBody>
          <a:bodyPr/>
          <a:lstStyle/>
          <a:p>
            <a:fld id="{F9C65537-8C2B-7C40-905C-1AE2C8B10AAB}" type="slidenum">
              <a:rPr lang="en-US" smtClean="0"/>
              <a:t>1</a:t>
            </a:fld>
            <a:endParaRPr lang="en-US"/>
          </a:p>
        </p:txBody>
      </p:sp>
    </p:spTree>
    <p:extLst>
      <p:ext uri="{BB962C8B-B14F-4D97-AF65-F5344CB8AC3E}">
        <p14:creationId xmlns:p14="http://schemas.microsoft.com/office/powerpoint/2010/main" val="7613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800262" y="1689160"/>
            <a:ext cx="10578353" cy="5078313"/>
          </a:xfrm>
          <a:prstGeom prst="rect">
            <a:avLst/>
          </a:prstGeom>
          <a:noFill/>
        </p:spPr>
        <p:txBody>
          <a:bodyPr wrap="square" rtlCol="0">
            <a:spAutoFit/>
          </a:bodyPr>
          <a:lstStyle/>
          <a:p>
            <a:pPr marL="182563" indent="-166688"/>
            <a:r>
              <a:rPr lang="en-US" b="1" dirty="0">
                <a:latin typeface="Calibri" panose="020F0502020204030204" pitchFamily="34" charset="0"/>
              </a:rPr>
              <a:t>ARAO Motions Passed the Board</a:t>
            </a: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Ongoing Self-Reflection</a:t>
            </a:r>
          </a:p>
          <a:p>
            <a:pPr marL="182563" indent="-166688"/>
            <a:r>
              <a:rPr lang="en-US" dirty="0">
                <a:latin typeface="Calibri" panose="020F0502020204030204" pitchFamily="34" charset="0"/>
              </a:rPr>
              <a:t>M15: consult with comparable associations about their ARAO work and advocated for shared goals—</a:t>
            </a:r>
            <a:r>
              <a:rPr lang="en-US" b="1" dirty="0">
                <a:latin typeface="Calibri" panose="020F0502020204030204" pitchFamily="34" charset="0"/>
              </a:rPr>
              <a:t>next steps</a:t>
            </a:r>
            <a:endParaRPr lang="en-US" dirty="0">
              <a:latin typeface="Calibri" panose="020F0502020204030204" pitchFamily="34" charset="0"/>
            </a:endParaRPr>
          </a:p>
          <a:p>
            <a:pPr marL="182563" indent="-166688"/>
            <a:r>
              <a:rPr lang="en-US" dirty="0">
                <a:latin typeface="Calibri" panose="020F0502020204030204" pitchFamily="34" charset="0"/>
              </a:rPr>
              <a:t>M16: establish mechanisms to ensure all CATR guidelines and policies are living documents—</a:t>
            </a:r>
            <a:r>
              <a:rPr lang="en-US" b="1" dirty="0">
                <a:latin typeface="Calibri" panose="020F0502020204030204" pitchFamily="34" charset="0"/>
              </a:rPr>
              <a:t>next steps</a:t>
            </a:r>
            <a:endParaRPr lang="en-US" dirty="0">
              <a:latin typeface="Calibri" panose="020F0502020204030204" pitchFamily="34" charset="0"/>
            </a:endParaRPr>
          </a:p>
          <a:p>
            <a:pPr marL="182563" indent="-166688"/>
            <a:r>
              <a:rPr lang="en-US" dirty="0">
                <a:latin typeface="Calibri" panose="020F0502020204030204" pitchFamily="34" charset="0"/>
              </a:rPr>
              <a:t>M17: regularly review CATR’s ARAO work (e.g. every four to six year)—</a:t>
            </a:r>
            <a:r>
              <a:rPr lang="en-US" b="1" dirty="0">
                <a:latin typeface="Calibri" panose="020F0502020204030204" pitchFamily="34" charset="0"/>
              </a:rPr>
              <a:t>next steps</a:t>
            </a:r>
            <a:endParaRPr lang="en-US" dirty="0">
              <a:latin typeface="Calibri" panose="020F0502020204030204" pitchFamily="34" charset="0"/>
            </a:endParaRP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Point of Consideration</a:t>
            </a:r>
            <a:endParaRPr lang="en-US" dirty="0">
              <a:latin typeface="Calibri" panose="020F0502020204030204" pitchFamily="34" charset="0"/>
            </a:endParaRPr>
          </a:p>
          <a:p>
            <a:pPr marL="11113"/>
            <a:r>
              <a:rPr lang="en-US" dirty="0">
                <a:latin typeface="Calibri" panose="020F0502020204030204" pitchFamily="34" charset="0"/>
              </a:rPr>
              <a:t>The ARAO committee has asked Board Members and committee chairs to take stock of potential volunteer and </a:t>
            </a:r>
            <a:r>
              <a:rPr lang="en-US" dirty="0" err="1">
                <a:latin typeface="Calibri" panose="020F0502020204030204" pitchFamily="34" charset="0"/>
              </a:rPr>
              <a:t>labour</a:t>
            </a:r>
            <a:r>
              <a:rPr lang="en-US" dirty="0">
                <a:latin typeface="Calibri" panose="020F0502020204030204" pitchFamily="34" charset="0"/>
              </a:rPr>
              <a:t> discrepancies and pass these on to the ARAO Committee. Is there adequate mentorship and institutional knowledge available to each committee? Can the work asked of the committee be done evenly and/or equitably? If not, why not? And what would you recommend for improving the situation? From answers to these questions, further Motions could be considered.</a:t>
            </a:r>
          </a:p>
          <a:p>
            <a:pPr marL="182563" indent="-166688"/>
            <a:endParaRPr lang="en-US" dirty="0">
              <a:latin typeface="Calibri" panose="020F0502020204030204" pitchFamily="34" charset="0"/>
            </a:endParaRPr>
          </a:p>
          <a:p>
            <a:pPr marL="182563" indent="-166688"/>
            <a:r>
              <a:rPr lang="en-US" i="1" dirty="0">
                <a:latin typeface="Calibri" panose="020F0502020204030204" pitchFamily="34" charset="0"/>
              </a:rPr>
              <a:t>	With these </a:t>
            </a:r>
            <a:r>
              <a:rPr lang="en-US" b="1" i="1" dirty="0">
                <a:latin typeface="Calibri" panose="020F0502020204030204" pitchFamily="34" charset="0"/>
              </a:rPr>
              <a:t>16 Motions</a:t>
            </a:r>
            <a:r>
              <a:rPr lang="en-US" i="1" dirty="0">
                <a:latin typeface="Calibri" panose="020F0502020204030204" pitchFamily="34" charset="0"/>
              </a:rPr>
              <a:t>, </a:t>
            </a:r>
            <a:r>
              <a:rPr lang="en-US" b="1" i="1" dirty="0">
                <a:latin typeface="Calibri" panose="020F0502020204030204" pitchFamily="34" charset="0"/>
              </a:rPr>
              <a:t>2 ad hoc committees</a:t>
            </a:r>
            <a:r>
              <a:rPr lang="en-US" i="1" dirty="0">
                <a:latin typeface="Calibri" panose="020F0502020204030204" pitchFamily="34" charset="0"/>
              </a:rPr>
              <a:t>, and </a:t>
            </a:r>
            <a:r>
              <a:rPr lang="en-US" b="1" i="1" dirty="0">
                <a:latin typeface="Calibri" panose="020F0502020204030204" pitchFamily="34" charset="0"/>
              </a:rPr>
              <a:t>1 Point of Consideration</a:t>
            </a:r>
            <a:r>
              <a:rPr lang="en-US" i="1" dirty="0">
                <a:latin typeface="Calibri" panose="020F0502020204030204" pitchFamily="34" charset="0"/>
              </a:rPr>
              <a:t>, as well as the initiatives we’ve already implemented, the ARAO Committee believes we have placed the entirety of the Feb 2022 Report into actionable items. We can now turn our attention, with the Board’s leadership, to their carefully considered </a:t>
            </a:r>
            <a:r>
              <a:rPr lang="en-US" b="1" i="1" dirty="0">
                <a:latin typeface="Calibri" panose="020F0502020204030204" pitchFamily="34" charset="0"/>
              </a:rPr>
              <a:t>implementation</a:t>
            </a:r>
            <a:r>
              <a:rPr lang="en-US" i="1" dirty="0">
                <a:latin typeface="Calibri" panose="020F0502020204030204" pitchFamily="34" charset="0"/>
              </a:rPr>
              <a:t>.</a:t>
            </a:r>
          </a:p>
        </p:txBody>
      </p:sp>
      <p:sp>
        <p:nvSpPr>
          <p:cNvPr id="2" name="TextBox 1">
            <a:extLst>
              <a:ext uri="{FF2B5EF4-FFF2-40B4-BE49-F238E27FC236}">
                <a16:creationId xmlns:a16="http://schemas.microsoft.com/office/drawing/2014/main" id="{3B1DC675-BD34-962C-E6FB-143A168218A1}"/>
              </a:ext>
            </a:extLst>
          </p:cNvPr>
          <p:cNvSpPr txBox="1"/>
          <p:nvPr/>
        </p:nvSpPr>
        <p:spPr>
          <a:xfrm>
            <a:off x="9232979" y="1365994"/>
            <a:ext cx="2509254"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In Progress</a:t>
            </a:r>
          </a:p>
        </p:txBody>
      </p:sp>
      <p:sp>
        <p:nvSpPr>
          <p:cNvPr id="3" name="Slide Number Placeholder 2">
            <a:extLst>
              <a:ext uri="{FF2B5EF4-FFF2-40B4-BE49-F238E27FC236}">
                <a16:creationId xmlns:a16="http://schemas.microsoft.com/office/drawing/2014/main" id="{B04819DE-486B-35D0-ADD9-87135811DD78}"/>
              </a:ext>
            </a:extLst>
          </p:cNvPr>
          <p:cNvSpPr>
            <a:spLocks noGrp="1"/>
          </p:cNvSpPr>
          <p:nvPr>
            <p:ph type="sldNum" sz="quarter" idx="12"/>
          </p:nvPr>
        </p:nvSpPr>
        <p:spPr/>
        <p:txBody>
          <a:bodyPr/>
          <a:lstStyle/>
          <a:p>
            <a:fld id="{F9C65537-8C2B-7C40-905C-1AE2C8B10AAB}" type="slidenum">
              <a:rPr lang="en-US" smtClean="0"/>
              <a:t>10</a:t>
            </a:fld>
            <a:endParaRPr lang="en-US"/>
          </a:p>
        </p:txBody>
      </p:sp>
    </p:spTree>
    <p:extLst>
      <p:ext uri="{BB962C8B-B14F-4D97-AF65-F5344CB8AC3E}">
        <p14:creationId xmlns:p14="http://schemas.microsoft.com/office/powerpoint/2010/main" val="273257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77958" y="1689160"/>
            <a:ext cx="10578353" cy="5078313"/>
          </a:xfrm>
          <a:prstGeom prst="rect">
            <a:avLst/>
          </a:prstGeom>
          <a:noFill/>
        </p:spPr>
        <p:txBody>
          <a:bodyPr wrap="square" rtlCol="0">
            <a:spAutoFit/>
          </a:bodyPr>
          <a:lstStyle/>
          <a:p>
            <a:pPr marL="182563" indent="-166688"/>
            <a:r>
              <a:rPr lang="en-US" b="1" dirty="0">
                <a:latin typeface="Calibri" panose="020F0502020204030204" pitchFamily="34" charset="0"/>
              </a:rPr>
              <a:t>Next on the ARAO Committee’s Agenda</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generating an EDI/ARAO Guiding statement to present to the Board for discussion and ratification</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creating an area on the CATR website</a:t>
            </a:r>
          </a:p>
          <a:p>
            <a:pPr marL="182563" indent="-166688"/>
            <a:r>
              <a:rPr lang="en-US" dirty="0">
                <a:latin typeface="Calibri" panose="020F0502020204030204" pitchFamily="34" charset="0"/>
              </a:rPr>
              <a:t>	- outlining the history and process of CATR ARAO work</a:t>
            </a:r>
          </a:p>
          <a:p>
            <a:pPr marL="182563" indent="-166688"/>
            <a:r>
              <a:rPr lang="en-US" dirty="0">
                <a:latin typeface="Calibri" panose="020F0502020204030204" pitchFamily="34" charset="0"/>
              </a:rPr>
              <a:t>	- presenting the EDI/ARAO Guiding Statement and all Approved Motions</a:t>
            </a:r>
          </a:p>
          <a:p>
            <a:pPr marL="182563" indent="-166688"/>
            <a:endParaRPr lang="en-US" dirty="0">
              <a:latin typeface="Calibri" panose="020F0502020204030204" pitchFamily="34" charset="0"/>
            </a:endParaRPr>
          </a:p>
          <a:p>
            <a:pPr marL="182563" indent="-166688"/>
            <a:r>
              <a:rPr lang="en-US" b="1" dirty="0">
                <a:latin typeface="Calibri" panose="020F0502020204030204" pitchFamily="34" charset="0"/>
              </a:rPr>
              <a:t>Your Feedback!</a:t>
            </a:r>
            <a:endParaRPr lang="en-US" dirty="0">
              <a:latin typeface="Calibri" panose="020F0502020204030204" pitchFamily="34" charset="0"/>
            </a:endParaRP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i="1" dirty="0">
                <a:latin typeface="Calibri" panose="020F0502020204030204" pitchFamily="34" charset="0"/>
              </a:rPr>
              <a:t>Your feedback is very important to the committee’s ongoing EDI/ARAO work in dismantling racist and oppressive structures and practices within our organization. Please share your questions, concerns, or suggestions by emailing any of the following ARAO committee members:</a:t>
            </a:r>
          </a:p>
          <a:p>
            <a:pPr marL="182563" indent="-166688"/>
            <a:endParaRPr lang="en-US" i="1" dirty="0">
              <a:latin typeface="Calibri" panose="020F0502020204030204" pitchFamily="34" charset="0"/>
            </a:endParaRPr>
          </a:p>
          <a:p>
            <a:pPr marL="182563" indent="-166688"/>
            <a:r>
              <a:rPr lang="en-US" dirty="0">
                <a:latin typeface="Calibri" panose="020F0502020204030204" pitchFamily="34" charset="0"/>
              </a:rPr>
              <a:t>Robin C. Whittaker: </a:t>
            </a:r>
            <a:r>
              <a:rPr lang="en-US" dirty="0">
                <a:latin typeface="Calibri" panose="020F0502020204030204" pitchFamily="34" charset="0"/>
                <a:hlinkClick r:id="rId3"/>
              </a:rPr>
              <a:t>rwhit@stu.ca</a:t>
            </a:r>
            <a:r>
              <a:rPr lang="en-US" dirty="0">
                <a:latin typeface="Calibri" panose="020F0502020204030204" pitchFamily="34" charset="0"/>
              </a:rPr>
              <a:t>		Andy Houston: </a:t>
            </a:r>
            <a:r>
              <a:rPr lang="en-US" dirty="0">
                <a:latin typeface="Calibri" panose="020F0502020204030204" pitchFamily="34" charset="0"/>
                <a:hlinkClick r:id="rId4"/>
              </a:rPr>
              <a:t>houston@uwaterloo.ca</a:t>
            </a:r>
            <a:r>
              <a:rPr lang="en-US" dirty="0">
                <a:latin typeface="Calibri" panose="020F0502020204030204" pitchFamily="34" charset="0"/>
              </a:rPr>
              <a:t> </a:t>
            </a:r>
          </a:p>
          <a:p>
            <a:pPr marL="182563" indent="-166688"/>
            <a:r>
              <a:rPr lang="en-US" dirty="0">
                <a:latin typeface="Calibri" panose="020F0502020204030204" pitchFamily="34" charset="0"/>
              </a:rPr>
              <a:t>Jimena </a:t>
            </a:r>
            <a:r>
              <a:rPr lang="en-US" dirty="0" err="1">
                <a:latin typeface="Calibri" panose="020F0502020204030204" pitchFamily="34" charset="0"/>
              </a:rPr>
              <a:t>Ortuzar</a:t>
            </a:r>
            <a:r>
              <a:rPr lang="en-US" dirty="0">
                <a:latin typeface="Calibri" panose="020F0502020204030204" pitchFamily="34" charset="0"/>
              </a:rPr>
              <a:t>: </a:t>
            </a:r>
            <a:r>
              <a:rPr lang="en-US" dirty="0">
                <a:latin typeface="Calibri" panose="020F0502020204030204" pitchFamily="34" charset="0"/>
                <a:hlinkClick r:id="rId5"/>
              </a:rPr>
              <a:t>jimena@nyu.edu</a:t>
            </a:r>
            <a:r>
              <a:rPr lang="en-US" dirty="0">
                <a:latin typeface="Calibri" panose="020F0502020204030204" pitchFamily="34" charset="0"/>
              </a:rPr>
              <a:t>		Carla Melo: </a:t>
            </a:r>
            <a:r>
              <a:rPr lang="en-US" dirty="0">
                <a:latin typeface="Calibri" panose="020F0502020204030204" pitchFamily="34" charset="0"/>
                <a:hlinkClick r:id="rId6"/>
              </a:rPr>
              <a:t>carla.melo@utoronto.ca</a:t>
            </a:r>
            <a:endParaRPr lang="en-US" dirty="0">
              <a:latin typeface="Calibri" panose="020F0502020204030204" pitchFamily="34" charset="0"/>
            </a:endParaRPr>
          </a:p>
          <a:p>
            <a:pPr marL="182563" indent="-166688"/>
            <a:r>
              <a:rPr lang="en-US" dirty="0">
                <a:latin typeface="Calibri" panose="020F0502020204030204" pitchFamily="34" charset="0"/>
              </a:rPr>
              <a:t>Taylor Graham: </a:t>
            </a:r>
            <a:r>
              <a:rPr lang="en-US" dirty="0">
                <a:latin typeface="Calibri" panose="020F0502020204030204" pitchFamily="34" charset="0"/>
                <a:hlinkClick r:id="rId7"/>
              </a:rPr>
              <a:t>taylormariegraham@gmail.com</a:t>
            </a:r>
            <a:r>
              <a:rPr lang="en-US" dirty="0">
                <a:latin typeface="Calibri" panose="020F0502020204030204" pitchFamily="34" charset="0"/>
              </a:rPr>
              <a:t> 	Shelley </a:t>
            </a:r>
            <a:r>
              <a:rPr lang="en-US" dirty="0" err="1">
                <a:latin typeface="Calibri" panose="020F0502020204030204" pitchFamily="34" charset="0"/>
              </a:rPr>
              <a:t>Liebembuk</a:t>
            </a:r>
            <a:r>
              <a:rPr lang="en-US" dirty="0">
                <a:latin typeface="Calibri" panose="020F0502020204030204" pitchFamily="34" charset="0"/>
              </a:rPr>
              <a:t>: </a:t>
            </a:r>
            <a:r>
              <a:rPr lang="en-CA" dirty="0">
                <a:solidFill>
                  <a:srgbClr val="212121"/>
                </a:solidFill>
                <a:latin typeface="Calibri" panose="020F0502020204030204" pitchFamily="34" charset="0"/>
              </a:rPr>
              <a:t> </a:t>
            </a:r>
            <a:r>
              <a:rPr lang="en-CA" u="sng" dirty="0">
                <a:solidFill>
                  <a:srgbClr val="0078D7"/>
                </a:solidFill>
                <a:latin typeface="Calibri" panose="020F0502020204030204" pitchFamily="34" charset="0"/>
                <a:hlinkClick r:id="rId8" tooltip="mailto:shelley.liebembuk@ufv.ca"/>
              </a:rPr>
              <a:t>shelley.liebembuk@ufv.ca</a:t>
            </a:r>
            <a:r>
              <a:rPr lang="en-US" dirty="0">
                <a:latin typeface="Calibri" panose="020F0502020204030204" pitchFamily="34" charset="0"/>
              </a:rPr>
              <a:t> </a:t>
            </a:r>
          </a:p>
          <a:p>
            <a:pPr marL="182563" indent="-166688"/>
            <a:endParaRPr lang="en-US" dirty="0">
              <a:latin typeface="Calibri" panose="020F0502020204030204" pitchFamily="34" charset="0"/>
            </a:endParaRPr>
          </a:p>
        </p:txBody>
      </p:sp>
      <p:sp>
        <p:nvSpPr>
          <p:cNvPr id="2" name="TextBox 1">
            <a:extLst>
              <a:ext uri="{FF2B5EF4-FFF2-40B4-BE49-F238E27FC236}">
                <a16:creationId xmlns:a16="http://schemas.microsoft.com/office/drawing/2014/main" id="{618EDAA2-FCA1-DC96-E2FD-9D00DE1D48A8}"/>
              </a:ext>
            </a:extLst>
          </p:cNvPr>
          <p:cNvSpPr txBox="1"/>
          <p:nvPr/>
        </p:nvSpPr>
        <p:spPr>
          <a:xfrm>
            <a:off x="9232979" y="1365994"/>
            <a:ext cx="2509254"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Next Steps</a:t>
            </a:r>
          </a:p>
        </p:txBody>
      </p:sp>
      <p:sp>
        <p:nvSpPr>
          <p:cNvPr id="3" name="Slide Number Placeholder 2">
            <a:extLst>
              <a:ext uri="{FF2B5EF4-FFF2-40B4-BE49-F238E27FC236}">
                <a16:creationId xmlns:a16="http://schemas.microsoft.com/office/drawing/2014/main" id="{9CE0ECE5-28B9-33CD-4EC9-3A7FA39F2DFE}"/>
              </a:ext>
            </a:extLst>
          </p:cNvPr>
          <p:cNvSpPr>
            <a:spLocks noGrp="1"/>
          </p:cNvSpPr>
          <p:nvPr>
            <p:ph type="sldNum" sz="quarter" idx="12"/>
          </p:nvPr>
        </p:nvSpPr>
        <p:spPr/>
        <p:txBody>
          <a:bodyPr/>
          <a:lstStyle/>
          <a:p>
            <a:fld id="{F9C65537-8C2B-7C40-905C-1AE2C8B10AAB}" type="slidenum">
              <a:rPr lang="en-US" smtClean="0"/>
              <a:t>11</a:t>
            </a:fld>
            <a:endParaRPr lang="en-US"/>
          </a:p>
        </p:txBody>
      </p:sp>
    </p:spTree>
    <p:extLst>
      <p:ext uri="{BB962C8B-B14F-4D97-AF65-F5344CB8AC3E}">
        <p14:creationId xmlns:p14="http://schemas.microsoft.com/office/powerpoint/2010/main" val="125039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376515" y="1689160"/>
            <a:ext cx="10578353" cy="646331"/>
          </a:xfrm>
          <a:prstGeom prst="rect">
            <a:avLst/>
          </a:prstGeom>
          <a:noFill/>
        </p:spPr>
        <p:txBody>
          <a:bodyPr wrap="square" rtlCol="0">
            <a:spAutoFit/>
          </a:bodyPr>
          <a:lstStyle/>
          <a:p>
            <a:pPr marL="182563" indent="-166688"/>
            <a:r>
              <a:rPr lang="en-US" b="1" dirty="0">
                <a:latin typeface="Calibri" panose="020F0502020204030204" pitchFamily="34" charset="0"/>
              </a:rPr>
              <a:t>CATR members who have participated in ARAO Committees</a:t>
            </a:r>
            <a:r>
              <a:rPr lang="en-US" dirty="0">
                <a:latin typeface="Calibri" panose="020F0502020204030204" pitchFamily="34" charset="0"/>
              </a:rPr>
              <a:t> (in alphabetical order):</a:t>
            </a:r>
            <a:endParaRPr lang="en-US" b="1" dirty="0">
              <a:latin typeface="Calibri" panose="020F0502020204030204" pitchFamily="34" charset="0"/>
            </a:endParaRPr>
          </a:p>
          <a:p>
            <a:pPr marL="182563" indent="-166688"/>
            <a:endParaRPr lang="en-US" dirty="0">
              <a:latin typeface="Calibri" panose="020F0502020204030204" pitchFamily="34" charset="0"/>
            </a:endParaRPr>
          </a:p>
        </p:txBody>
      </p:sp>
      <p:sp>
        <p:nvSpPr>
          <p:cNvPr id="2" name="TextBox 1">
            <a:extLst>
              <a:ext uri="{FF2B5EF4-FFF2-40B4-BE49-F238E27FC236}">
                <a16:creationId xmlns:a16="http://schemas.microsoft.com/office/drawing/2014/main" id="{8AC1F957-054A-F387-DF69-5E6D923F3DFC}"/>
              </a:ext>
            </a:extLst>
          </p:cNvPr>
          <p:cNvSpPr txBox="1">
            <a:spLocks/>
          </p:cNvSpPr>
          <p:nvPr/>
        </p:nvSpPr>
        <p:spPr>
          <a:xfrm>
            <a:off x="401443" y="2335493"/>
            <a:ext cx="11340790" cy="2862322"/>
          </a:xfrm>
          <a:prstGeom prst="rect">
            <a:avLst/>
          </a:prstGeom>
          <a:noFill/>
        </p:spPr>
        <p:txBody>
          <a:bodyPr wrap="square" numCol="3" rtlCol="0">
            <a:spAutoFit/>
          </a:bodyPr>
          <a:lstStyle/>
          <a:p>
            <a:pPr marL="182563" indent="-166688"/>
            <a:r>
              <a:rPr lang="en-US" dirty="0">
                <a:latin typeface="Calibri" panose="020F0502020204030204" pitchFamily="34" charset="0"/>
              </a:rPr>
              <a:t>Taiwo Afolabi</a:t>
            </a:r>
          </a:p>
          <a:p>
            <a:pPr marL="182563" indent="-166688"/>
            <a:r>
              <a:rPr lang="en-US" dirty="0">
                <a:latin typeface="Calibri" panose="020F0502020204030204" pitchFamily="34" charset="0"/>
              </a:rPr>
              <a:t>Art </a:t>
            </a:r>
            <a:r>
              <a:rPr lang="en-US" dirty="0" err="1">
                <a:latin typeface="Calibri" panose="020F0502020204030204" pitchFamily="34" charset="0"/>
              </a:rPr>
              <a:t>Babayants</a:t>
            </a:r>
            <a:endParaRPr lang="en-US" dirty="0">
              <a:latin typeface="Calibri" panose="020F0502020204030204" pitchFamily="34" charset="0"/>
            </a:endParaRPr>
          </a:p>
          <a:p>
            <a:pPr marL="182563" indent="-166688"/>
            <a:r>
              <a:rPr lang="en-US" dirty="0">
                <a:latin typeface="Calibri" panose="020F0502020204030204" pitchFamily="34" charset="0"/>
              </a:rPr>
              <a:t>Christine (</a:t>
            </a:r>
            <a:r>
              <a:rPr lang="en-US" dirty="0" err="1">
                <a:latin typeface="Calibri" panose="020F0502020204030204" pitchFamily="34" charset="0"/>
              </a:rPr>
              <a:t>cricri</a:t>
            </a:r>
            <a:r>
              <a:rPr lang="en-US" dirty="0">
                <a:latin typeface="Calibri" panose="020F0502020204030204" pitchFamily="34" charset="0"/>
              </a:rPr>
              <a:t>) Bellerose</a:t>
            </a:r>
          </a:p>
          <a:p>
            <a:pPr marL="182563" indent="-166688"/>
            <a:r>
              <a:rPr lang="en-US" dirty="0">
                <a:latin typeface="Calibri" panose="020F0502020204030204" pitchFamily="34" charset="0"/>
              </a:rPr>
              <a:t>Naomi Bennett</a:t>
            </a:r>
          </a:p>
          <a:p>
            <a:pPr marL="182563" indent="-166688"/>
            <a:r>
              <a:rPr lang="en-US" dirty="0">
                <a:latin typeface="Calibri" panose="020F0502020204030204" pitchFamily="34" charset="0"/>
              </a:rPr>
              <a:t>Jenn Boulay</a:t>
            </a:r>
          </a:p>
          <a:p>
            <a:pPr marL="182563" indent="-166688"/>
            <a:r>
              <a:rPr lang="en-US" dirty="0" err="1">
                <a:latin typeface="Calibri" panose="020F0502020204030204" pitchFamily="34" charset="0"/>
              </a:rPr>
              <a:t>Cassandre</a:t>
            </a:r>
            <a:r>
              <a:rPr lang="en-US" dirty="0">
                <a:latin typeface="Calibri" panose="020F0502020204030204" pitchFamily="34" charset="0"/>
              </a:rPr>
              <a:t> </a:t>
            </a:r>
            <a:r>
              <a:rPr lang="en-US" dirty="0" err="1">
                <a:latin typeface="Calibri" panose="020F0502020204030204" pitchFamily="34" charset="0"/>
              </a:rPr>
              <a:t>Chatonnier</a:t>
            </a:r>
            <a:endParaRPr lang="en-US" dirty="0">
              <a:latin typeface="Calibri" panose="020F0502020204030204" pitchFamily="34" charset="0"/>
            </a:endParaRPr>
          </a:p>
          <a:p>
            <a:pPr marL="182563" indent="-166688"/>
            <a:r>
              <a:rPr lang="en-US" dirty="0">
                <a:latin typeface="Calibri" panose="020F0502020204030204" pitchFamily="34" charset="0"/>
              </a:rPr>
              <a:t>Carla Da Silva Melo</a:t>
            </a:r>
          </a:p>
          <a:p>
            <a:pPr marL="182563" indent="-166688"/>
            <a:r>
              <a:rPr lang="en-US" dirty="0" err="1">
                <a:latin typeface="Calibri" panose="020F0502020204030204" pitchFamily="34" charset="0"/>
              </a:rPr>
              <a:t>Giorelle</a:t>
            </a:r>
            <a:r>
              <a:rPr lang="en-US" dirty="0">
                <a:latin typeface="Calibri" panose="020F0502020204030204" pitchFamily="34" charset="0"/>
              </a:rPr>
              <a:t> Diokno</a:t>
            </a:r>
          </a:p>
          <a:p>
            <a:pPr marL="182563" indent="-166688"/>
            <a:r>
              <a:rPr lang="en-US" dirty="0">
                <a:latin typeface="Calibri" panose="020F0502020204030204" pitchFamily="34" charset="0"/>
              </a:rPr>
              <a:t>Peter Dickinson</a:t>
            </a:r>
          </a:p>
          <a:p>
            <a:pPr marL="182563" indent="-166688"/>
            <a:r>
              <a:rPr lang="en-US" dirty="0">
                <a:latin typeface="Calibri" panose="020F0502020204030204" pitchFamily="34" charset="0"/>
              </a:rPr>
              <a:t>Katrina Dunn</a:t>
            </a:r>
          </a:p>
          <a:p>
            <a:pPr marL="182563" indent="-166688"/>
            <a:r>
              <a:rPr lang="en-US" dirty="0">
                <a:latin typeface="Calibri" panose="020F0502020204030204" pitchFamily="34" charset="0"/>
              </a:rPr>
              <a:t>Kara Flanagan</a:t>
            </a:r>
          </a:p>
          <a:p>
            <a:pPr marL="182563" indent="-166688"/>
            <a:r>
              <a:rPr lang="en-US" dirty="0">
                <a:latin typeface="Calibri" panose="020F0502020204030204" pitchFamily="34" charset="0"/>
              </a:rPr>
              <a:t>Taylor Marie Graham</a:t>
            </a:r>
          </a:p>
          <a:p>
            <a:pPr marL="182563" indent="-166688"/>
            <a:r>
              <a:rPr lang="en-US" dirty="0">
                <a:latin typeface="Calibri" panose="020F0502020204030204" pitchFamily="34" charset="0"/>
              </a:rPr>
              <a:t>Julia Henderson</a:t>
            </a:r>
          </a:p>
          <a:p>
            <a:pPr marL="182563" indent="-166688"/>
            <a:r>
              <a:rPr lang="en-US" dirty="0">
                <a:latin typeface="Calibri" panose="020F0502020204030204" pitchFamily="34" charset="0"/>
              </a:rPr>
              <a:t>Andy Houston</a:t>
            </a:r>
          </a:p>
          <a:p>
            <a:pPr marL="182563" indent="-166688"/>
            <a:r>
              <a:rPr lang="en-US" dirty="0">
                <a:latin typeface="Calibri" panose="020F0502020204030204" pitchFamily="34" charset="0"/>
              </a:rPr>
              <a:t>Tabia Lau</a:t>
            </a:r>
          </a:p>
          <a:p>
            <a:pPr marL="182563" indent="-166688"/>
            <a:r>
              <a:rPr lang="en-US" dirty="0" err="1">
                <a:latin typeface="Calibri" panose="020F0502020204030204" pitchFamily="34" charset="0"/>
              </a:rPr>
              <a:t>Heunjung</a:t>
            </a:r>
            <a:r>
              <a:rPr lang="en-US" dirty="0">
                <a:latin typeface="Calibri" panose="020F0502020204030204" pitchFamily="34" charset="0"/>
              </a:rPr>
              <a:t> Lee</a:t>
            </a:r>
          </a:p>
          <a:p>
            <a:pPr marL="182563" indent="-166688"/>
            <a:r>
              <a:rPr lang="en-US" dirty="0">
                <a:latin typeface="Calibri" panose="020F0502020204030204" pitchFamily="34" charset="0"/>
              </a:rPr>
              <a:t>Shelley </a:t>
            </a:r>
            <a:r>
              <a:rPr lang="en-US" dirty="0" err="1">
                <a:latin typeface="Calibri" panose="020F0502020204030204" pitchFamily="34" charset="0"/>
              </a:rPr>
              <a:t>Liebembuk</a:t>
            </a:r>
            <a:endParaRPr lang="en-US" dirty="0">
              <a:latin typeface="Calibri" panose="020F0502020204030204" pitchFamily="34" charset="0"/>
            </a:endParaRPr>
          </a:p>
          <a:p>
            <a:pPr marL="182563" indent="-166688"/>
            <a:r>
              <a:rPr lang="en-US" dirty="0">
                <a:latin typeface="Calibri" panose="020F0502020204030204" pitchFamily="34" charset="0"/>
              </a:rPr>
              <a:t>Signy Lynch</a:t>
            </a:r>
          </a:p>
          <a:p>
            <a:pPr marL="182563" indent="-166688"/>
            <a:r>
              <a:rPr lang="en-US" dirty="0">
                <a:latin typeface="Calibri" panose="020F0502020204030204" pitchFamily="34" charset="0"/>
              </a:rPr>
              <a:t>Jimena </a:t>
            </a:r>
            <a:r>
              <a:rPr lang="en-US" dirty="0" err="1">
                <a:latin typeface="Calibri" panose="020F0502020204030204" pitchFamily="34" charset="0"/>
              </a:rPr>
              <a:t>Ortuzar</a:t>
            </a:r>
            <a:endParaRPr lang="en-US" dirty="0">
              <a:latin typeface="Calibri" panose="020F0502020204030204" pitchFamily="34" charset="0"/>
            </a:endParaRPr>
          </a:p>
          <a:p>
            <a:pPr marL="182563" indent="-166688"/>
            <a:r>
              <a:rPr lang="en-US" dirty="0">
                <a:latin typeface="Calibri" panose="020F0502020204030204" pitchFamily="34" charset="0"/>
              </a:rPr>
              <a:t>Hannah </a:t>
            </a:r>
            <a:r>
              <a:rPr lang="en-US" dirty="0" err="1">
                <a:latin typeface="Calibri" panose="020F0502020204030204" pitchFamily="34" charset="0"/>
              </a:rPr>
              <a:t>Rackow</a:t>
            </a:r>
            <a:endParaRPr lang="en-US" dirty="0">
              <a:latin typeface="Calibri" panose="020F0502020204030204" pitchFamily="34" charset="0"/>
            </a:endParaRPr>
          </a:p>
          <a:p>
            <a:pPr marL="182563" indent="-166688"/>
            <a:r>
              <a:rPr lang="en-US" dirty="0">
                <a:latin typeface="Calibri" panose="020F0502020204030204" pitchFamily="34" charset="0"/>
              </a:rPr>
              <a:t>Kimberly Richards</a:t>
            </a:r>
          </a:p>
          <a:p>
            <a:pPr marL="182563" indent="-166688"/>
            <a:r>
              <a:rPr lang="en-US" dirty="0">
                <a:latin typeface="Calibri" panose="020F0502020204030204" pitchFamily="34" charset="0"/>
              </a:rPr>
              <a:t>Jessica Riley</a:t>
            </a:r>
          </a:p>
          <a:p>
            <a:pPr marL="182563" indent="-166688"/>
            <a:r>
              <a:rPr lang="en-US" dirty="0">
                <a:latin typeface="Calibri" panose="020F0502020204030204" pitchFamily="34" charset="0"/>
              </a:rPr>
              <a:t>Sarah Robbins</a:t>
            </a:r>
          </a:p>
          <a:p>
            <a:pPr marL="182563" indent="-166688"/>
            <a:r>
              <a:rPr lang="en-US" dirty="0">
                <a:latin typeface="Calibri" panose="020F0502020204030204" pitchFamily="34" charset="0"/>
              </a:rPr>
              <a:t>Sean Robertson-Palmer</a:t>
            </a:r>
          </a:p>
          <a:p>
            <a:pPr marL="182563" indent="-166688"/>
            <a:r>
              <a:rPr lang="en-US" dirty="0">
                <a:latin typeface="Calibri" panose="020F0502020204030204" pitchFamily="34" charset="0"/>
              </a:rPr>
              <a:t>Reza Sadeghi-</a:t>
            </a:r>
            <a:r>
              <a:rPr lang="en-US" dirty="0" err="1">
                <a:latin typeface="Calibri" panose="020F0502020204030204" pitchFamily="34" charset="0"/>
              </a:rPr>
              <a:t>Yekta</a:t>
            </a:r>
            <a:endParaRPr lang="en-US" dirty="0">
              <a:latin typeface="Calibri" panose="020F0502020204030204" pitchFamily="34" charset="0"/>
            </a:endParaRPr>
          </a:p>
          <a:p>
            <a:pPr marL="182563" indent="-166688"/>
            <a:r>
              <a:rPr lang="en-US" dirty="0">
                <a:latin typeface="Calibri" panose="020F0502020204030204" pitchFamily="34" charset="0"/>
              </a:rPr>
              <a:t>David Smith</a:t>
            </a:r>
          </a:p>
          <a:p>
            <a:pPr marL="182563" indent="-166688"/>
            <a:r>
              <a:rPr lang="en-US" dirty="0" err="1">
                <a:latin typeface="Calibri" panose="020F0502020204030204" pitchFamily="34" charset="0"/>
              </a:rPr>
              <a:t>Deneh’Cho</a:t>
            </a:r>
            <a:r>
              <a:rPr lang="en-US" dirty="0">
                <a:latin typeface="Calibri" panose="020F0502020204030204" pitchFamily="34" charset="0"/>
              </a:rPr>
              <a:t> Thompson</a:t>
            </a:r>
          </a:p>
          <a:p>
            <a:pPr marL="182563" indent="-166688"/>
            <a:r>
              <a:rPr lang="en-US" dirty="0">
                <a:latin typeface="Calibri" panose="020F0502020204030204" pitchFamily="34" charset="0"/>
              </a:rPr>
              <a:t>Rahul Varma</a:t>
            </a:r>
          </a:p>
          <a:p>
            <a:pPr marL="182563" indent="-166688"/>
            <a:r>
              <a:rPr lang="en-US" dirty="0">
                <a:latin typeface="Calibri" panose="020F0502020204030204" pitchFamily="34" charset="0"/>
              </a:rPr>
              <a:t>Robin C. Whittaker</a:t>
            </a:r>
          </a:p>
        </p:txBody>
      </p:sp>
      <p:sp>
        <p:nvSpPr>
          <p:cNvPr id="3" name="TextBox 2">
            <a:extLst>
              <a:ext uri="{FF2B5EF4-FFF2-40B4-BE49-F238E27FC236}">
                <a16:creationId xmlns:a16="http://schemas.microsoft.com/office/drawing/2014/main" id="{0158A506-9C4F-DCB7-44FF-566B4782EB43}"/>
              </a:ext>
            </a:extLst>
          </p:cNvPr>
          <p:cNvSpPr txBox="1"/>
          <p:nvPr/>
        </p:nvSpPr>
        <p:spPr>
          <a:xfrm>
            <a:off x="8808334" y="1365994"/>
            <a:ext cx="2933899"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Gratitude!</a:t>
            </a:r>
          </a:p>
        </p:txBody>
      </p:sp>
      <p:sp>
        <p:nvSpPr>
          <p:cNvPr id="4" name="Slide Number Placeholder 3">
            <a:extLst>
              <a:ext uri="{FF2B5EF4-FFF2-40B4-BE49-F238E27FC236}">
                <a16:creationId xmlns:a16="http://schemas.microsoft.com/office/drawing/2014/main" id="{BCD2D47F-9CC0-C239-4C75-E72CA9C77E7B}"/>
              </a:ext>
            </a:extLst>
          </p:cNvPr>
          <p:cNvSpPr>
            <a:spLocks noGrp="1"/>
          </p:cNvSpPr>
          <p:nvPr>
            <p:ph type="sldNum" sz="quarter" idx="12"/>
          </p:nvPr>
        </p:nvSpPr>
        <p:spPr/>
        <p:txBody>
          <a:bodyPr/>
          <a:lstStyle/>
          <a:p>
            <a:fld id="{F9C65537-8C2B-7C40-905C-1AE2C8B10AAB}" type="slidenum">
              <a:rPr lang="en-US" smtClean="0"/>
              <a:t>12</a:t>
            </a:fld>
            <a:endParaRPr lang="en-US"/>
          </a:p>
        </p:txBody>
      </p:sp>
    </p:spTree>
    <p:extLst>
      <p:ext uri="{BB962C8B-B14F-4D97-AF65-F5344CB8AC3E}">
        <p14:creationId xmlns:p14="http://schemas.microsoft.com/office/powerpoint/2010/main" val="311673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800260" y="1689160"/>
            <a:ext cx="10578353" cy="2031325"/>
          </a:xfrm>
          <a:prstGeom prst="rect">
            <a:avLst/>
          </a:prstGeom>
          <a:noFill/>
        </p:spPr>
        <p:txBody>
          <a:bodyPr wrap="square" rtlCol="0">
            <a:spAutoFit/>
          </a:bodyPr>
          <a:lstStyle/>
          <a:p>
            <a:pPr marL="182563" indent="-166688"/>
            <a:r>
              <a:rPr lang="en-US" b="1" dirty="0">
                <a:latin typeface="Calibri" panose="020F0502020204030204" pitchFamily="34" charset="0"/>
              </a:rPr>
              <a:t>This presentation aims to:</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Inform the membership of the Anti-Racism and Anti-Oppression (ARAO) Committee’s ongoing EDI/ARAO work in the spirit of transparency and accessibility.</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Encourage feedback from the membership to help improve the committee’s ongoing EDI/ARAO work in effectively addressing racist and oppressive structures, values, and practices within our organization.</a:t>
            </a:r>
          </a:p>
        </p:txBody>
      </p:sp>
      <p:sp>
        <p:nvSpPr>
          <p:cNvPr id="2" name="TextBox 1">
            <a:extLst>
              <a:ext uri="{FF2B5EF4-FFF2-40B4-BE49-F238E27FC236}">
                <a16:creationId xmlns:a16="http://schemas.microsoft.com/office/drawing/2014/main" id="{88B4CEB0-4EF7-1641-8ABB-DCCBB67E2A69}"/>
              </a:ext>
            </a:extLst>
          </p:cNvPr>
          <p:cNvSpPr txBox="1"/>
          <p:nvPr/>
        </p:nvSpPr>
        <p:spPr>
          <a:xfrm>
            <a:off x="8664498" y="1365994"/>
            <a:ext cx="3077735"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Purpose of Presentation</a:t>
            </a:r>
          </a:p>
        </p:txBody>
      </p:sp>
      <p:sp>
        <p:nvSpPr>
          <p:cNvPr id="3" name="Slide Number Placeholder 2">
            <a:extLst>
              <a:ext uri="{FF2B5EF4-FFF2-40B4-BE49-F238E27FC236}">
                <a16:creationId xmlns:a16="http://schemas.microsoft.com/office/drawing/2014/main" id="{DDF46C05-2927-E886-BE66-9BC26965285E}"/>
              </a:ext>
            </a:extLst>
          </p:cNvPr>
          <p:cNvSpPr>
            <a:spLocks noGrp="1"/>
          </p:cNvSpPr>
          <p:nvPr>
            <p:ph type="sldNum" sz="quarter" idx="12"/>
          </p:nvPr>
        </p:nvSpPr>
        <p:spPr/>
        <p:txBody>
          <a:bodyPr/>
          <a:lstStyle/>
          <a:p>
            <a:fld id="{F9C65537-8C2B-7C40-905C-1AE2C8B10AAB}" type="slidenum">
              <a:rPr lang="en-US" smtClean="0"/>
              <a:t>2</a:t>
            </a:fld>
            <a:endParaRPr lang="en-US"/>
          </a:p>
        </p:txBody>
      </p:sp>
    </p:spTree>
    <p:extLst>
      <p:ext uri="{BB962C8B-B14F-4D97-AF65-F5344CB8AC3E}">
        <p14:creationId xmlns:p14="http://schemas.microsoft.com/office/powerpoint/2010/main" val="129429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89109" y="1689160"/>
            <a:ext cx="10578353" cy="3139321"/>
          </a:xfrm>
          <a:prstGeom prst="rect">
            <a:avLst/>
          </a:prstGeom>
          <a:noFill/>
        </p:spPr>
        <p:txBody>
          <a:bodyPr wrap="square" rtlCol="0">
            <a:spAutoFit/>
          </a:bodyPr>
          <a:lstStyle/>
          <a:p>
            <a:pPr marL="182563" indent="-166688"/>
            <a:r>
              <a:rPr lang="en-US" b="1" dirty="0">
                <a:latin typeface="Calibri" panose="020F0502020204030204" pitchFamily="34" charset="0"/>
              </a:rPr>
              <a:t>Taking Initiative</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July 2020</a:t>
            </a:r>
            <a:r>
              <a:rPr lang="en-US" dirty="0">
                <a:latin typeface="Calibri" panose="020F0502020204030204" pitchFamily="34" charset="0"/>
              </a:rPr>
              <a:t>: outgoing President Erin Hurley called an emergency CATR Board meeting to identify CATR’s record of neither foregrounding nor </a:t>
            </a:r>
            <a:r>
              <a:rPr lang="en-US" dirty="0" err="1">
                <a:latin typeface="Calibri" panose="020F0502020204030204" pitchFamily="34" charset="0"/>
              </a:rPr>
              <a:t>honouring</a:t>
            </a:r>
            <a:r>
              <a:rPr lang="en-US" dirty="0">
                <a:latin typeface="Calibri" panose="020F0502020204030204" pitchFamily="34" charset="0"/>
              </a:rPr>
              <a:t> IBPOC scholarship and artistic practice</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July 2020</a:t>
            </a:r>
            <a:r>
              <a:rPr lang="en-US" dirty="0">
                <a:latin typeface="Calibri" panose="020F0502020204030204" pitchFamily="34" charset="0"/>
              </a:rPr>
              <a:t>: incoming President Yana </a:t>
            </a:r>
            <a:r>
              <a:rPr lang="en-US" dirty="0" err="1">
                <a:latin typeface="Calibri" panose="020F0502020204030204" pitchFamily="34" charset="0"/>
              </a:rPr>
              <a:t>Meerzon</a:t>
            </a:r>
            <a:r>
              <a:rPr lang="en-US" dirty="0">
                <a:latin typeface="Calibri" panose="020F0502020204030204" pitchFamily="34" charset="0"/>
              </a:rPr>
              <a:t> created CATR’s first ARAO Committee (initially called the Ad Hoc Committee on Organizational Anti-Racism and Diversity)</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Aug 2020</a:t>
            </a:r>
            <a:r>
              <a:rPr lang="en-US" dirty="0">
                <a:latin typeface="Calibri" panose="020F0502020204030204" pitchFamily="34" charset="0"/>
              </a:rPr>
              <a:t>: ARAO committee meets to scrutinize the association through an ARAO lens</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Sep 2020</a:t>
            </a:r>
            <a:r>
              <a:rPr lang="en-US" dirty="0">
                <a:latin typeface="Calibri" panose="020F0502020204030204" pitchFamily="34" charset="0"/>
              </a:rPr>
              <a:t>: ARAO committee receives formal Board authorization to develop a set of guiding principles</a:t>
            </a:r>
          </a:p>
        </p:txBody>
      </p:sp>
      <p:sp>
        <p:nvSpPr>
          <p:cNvPr id="2" name="TextBox 1">
            <a:extLst>
              <a:ext uri="{FF2B5EF4-FFF2-40B4-BE49-F238E27FC236}">
                <a16:creationId xmlns:a16="http://schemas.microsoft.com/office/drawing/2014/main" id="{010FF8A7-5BB1-7539-B082-689482FE6B2E}"/>
              </a:ext>
            </a:extLst>
          </p:cNvPr>
          <p:cNvSpPr txBox="1"/>
          <p:nvPr/>
        </p:nvSpPr>
        <p:spPr>
          <a:xfrm>
            <a:off x="9232979" y="1365994"/>
            <a:ext cx="2509254"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Accomplishments</a:t>
            </a:r>
          </a:p>
        </p:txBody>
      </p:sp>
      <p:sp>
        <p:nvSpPr>
          <p:cNvPr id="3" name="Slide Number Placeholder 2">
            <a:extLst>
              <a:ext uri="{FF2B5EF4-FFF2-40B4-BE49-F238E27FC236}">
                <a16:creationId xmlns:a16="http://schemas.microsoft.com/office/drawing/2014/main" id="{E31D6237-5BA1-DC17-DE89-E60A9B172136}"/>
              </a:ext>
            </a:extLst>
          </p:cNvPr>
          <p:cNvSpPr>
            <a:spLocks noGrp="1"/>
          </p:cNvSpPr>
          <p:nvPr>
            <p:ph type="sldNum" sz="quarter" idx="12"/>
          </p:nvPr>
        </p:nvSpPr>
        <p:spPr/>
        <p:txBody>
          <a:bodyPr/>
          <a:lstStyle/>
          <a:p>
            <a:fld id="{F9C65537-8C2B-7C40-905C-1AE2C8B10AAB}" type="slidenum">
              <a:rPr lang="en-US" smtClean="0"/>
              <a:t>3</a:t>
            </a:fld>
            <a:endParaRPr lang="en-US"/>
          </a:p>
        </p:txBody>
      </p:sp>
    </p:spTree>
    <p:extLst>
      <p:ext uri="{BB962C8B-B14F-4D97-AF65-F5344CB8AC3E}">
        <p14:creationId xmlns:p14="http://schemas.microsoft.com/office/powerpoint/2010/main" val="251636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3"/>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77958" y="1689160"/>
            <a:ext cx="10578353" cy="4247317"/>
          </a:xfrm>
          <a:prstGeom prst="rect">
            <a:avLst/>
          </a:prstGeom>
          <a:noFill/>
        </p:spPr>
        <p:txBody>
          <a:bodyPr wrap="square" rtlCol="0">
            <a:spAutoFit/>
          </a:bodyPr>
          <a:lstStyle/>
          <a:p>
            <a:pPr marL="182563" indent="-166688"/>
            <a:r>
              <a:rPr lang="en-US" b="1" dirty="0">
                <a:latin typeface="Calibri" panose="020F0502020204030204" pitchFamily="34" charset="0"/>
              </a:rPr>
              <a:t>Guiding Principles</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Accountability</a:t>
            </a:r>
            <a:r>
              <a:rPr lang="en-US" dirty="0">
                <a:latin typeface="Calibri" panose="020F0502020204030204" pitchFamily="34" charset="0"/>
              </a:rPr>
              <a:t>: we should be accountable to the CATR membership as well as to other committee members.</a:t>
            </a:r>
          </a:p>
          <a:p>
            <a:pPr marL="182563" indent="-166688"/>
            <a:r>
              <a:rPr lang="en-US" dirty="0">
                <a:latin typeface="Calibri" panose="020F0502020204030204" pitchFamily="34" charset="0"/>
              </a:rPr>
              <a:t>•</a:t>
            </a:r>
            <a:r>
              <a:rPr lang="en-US" b="1" dirty="0">
                <a:latin typeface="Calibri" panose="020F0502020204030204" pitchFamily="34" charset="0"/>
              </a:rPr>
              <a:t>	</a:t>
            </a:r>
            <a:r>
              <a:rPr lang="en-US" u="sng" dirty="0">
                <a:latin typeface="Calibri" panose="020F0502020204030204" pitchFamily="34" charset="0"/>
              </a:rPr>
              <a:t>Doing actionable work</a:t>
            </a:r>
            <a:r>
              <a:rPr lang="en-US" dirty="0">
                <a:latin typeface="Calibri" panose="020F0502020204030204" pitchFamily="34" charset="0"/>
              </a:rPr>
              <a:t>: we are not just studying the problem; we are developing plans of action.</a:t>
            </a:r>
          </a:p>
          <a:p>
            <a:pPr marL="182563" indent="-166688"/>
            <a:r>
              <a:rPr lang="en-US" dirty="0">
                <a:latin typeface="Calibri" panose="020F0502020204030204" pitchFamily="34" charset="0"/>
              </a:rPr>
              <a:t>•	</a:t>
            </a:r>
            <a:r>
              <a:rPr lang="en-US" u="sng" dirty="0">
                <a:latin typeface="Calibri" panose="020F0502020204030204" pitchFamily="34" charset="0"/>
              </a:rPr>
              <a:t>Long-term relationships</a:t>
            </a:r>
            <a:r>
              <a:rPr lang="en-US" dirty="0">
                <a:latin typeface="Calibri" panose="020F0502020204030204" pitchFamily="34" charset="0"/>
              </a:rPr>
              <a:t>: we must involve and include individual and organizational partners who are Indigenous, Black, and People of Colour, and be attentive to their timelines.</a:t>
            </a:r>
          </a:p>
          <a:p>
            <a:pPr marL="182563" indent="-166688"/>
            <a:r>
              <a:rPr lang="en-US" dirty="0">
                <a:latin typeface="Calibri" panose="020F0502020204030204" pitchFamily="34" charset="0"/>
              </a:rPr>
              <a:t>•	</a:t>
            </a:r>
            <a:r>
              <a:rPr lang="en-US" u="sng" dirty="0">
                <a:latin typeface="Calibri" panose="020F0502020204030204" pitchFamily="34" charset="0"/>
              </a:rPr>
              <a:t>Reflexivity</a:t>
            </a:r>
            <a:r>
              <a:rPr lang="en-US" dirty="0">
                <a:latin typeface="Calibri" panose="020F0502020204030204" pitchFamily="34" charset="0"/>
              </a:rPr>
              <a:t>: we need to be reflexive about how our committee is operating, and within what power structures. Our work must re-think the infrastructure of the whole theatre establishment.</a:t>
            </a:r>
          </a:p>
          <a:p>
            <a:pPr marL="182563" indent="-166688"/>
            <a:r>
              <a:rPr lang="en-US" dirty="0">
                <a:latin typeface="Calibri" panose="020F0502020204030204" pitchFamily="34" charset="0"/>
              </a:rPr>
              <a:t>•	</a:t>
            </a:r>
            <a:r>
              <a:rPr lang="en-US" i="1" dirty="0">
                <a:latin typeface="Calibri" panose="020F0502020204030204" pitchFamily="34" charset="0"/>
              </a:rPr>
              <a:t>Intersectionality</a:t>
            </a:r>
            <a:r>
              <a:rPr lang="en-US" dirty="0">
                <a:latin typeface="Calibri" panose="020F0502020204030204" pitchFamily="34" charset="0"/>
              </a:rPr>
              <a:t>: our work must always reflect an understanding that racism is an intersectional issue with deep rooted structures and power dynamics that produce discrimination and inequality. </a:t>
            </a:r>
          </a:p>
          <a:p>
            <a:pPr marL="182563" indent="-166688"/>
            <a:r>
              <a:rPr lang="en-US" dirty="0">
                <a:latin typeface="Calibri" panose="020F0502020204030204" pitchFamily="34" charset="0"/>
              </a:rPr>
              <a:t>•	</a:t>
            </a:r>
            <a:r>
              <a:rPr lang="en-US" u="sng" dirty="0">
                <a:latin typeface="Calibri" panose="020F0502020204030204" pitchFamily="34" charset="0"/>
              </a:rPr>
              <a:t>Transparency and Involvement</a:t>
            </a:r>
            <a:r>
              <a:rPr lang="en-US" dirty="0">
                <a:latin typeface="Calibri" panose="020F0502020204030204" pitchFamily="34" charset="0"/>
              </a:rPr>
              <a:t>: we must </a:t>
            </a:r>
            <a:r>
              <a:rPr lang="en-US" dirty="0" err="1">
                <a:latin typeface="Calibri" panose="020F0502020204030204" pitchFamily="34" charset="0"/>
              </a:rPr>
              <a:t>honour</a:t>
            </a:r>
            <a:r>
              <a:rPr lang="en-US" dirty="0">
                <a:latin typeface="Calibri" panose="020F0502020204030204" pitchFamily="34" charset="0"/>
              </a:rPr>
              <a:t> a commitment to continued outreach to new members while supporting long-term membership. </a:t>
            </a:r>
          </a:p>
          <a:p>
            <a:pPr marL="182563" indent="-166688"/>
            <a:r>
              <a:rPr lang="en-US" dirty="0">
                <a:latin typeface="Calibri" panose="020F0502020204030204" pitchFamily="34" charset="0"/>
              </a:rPr>
              <a:t>• </a:t>
            </a:r>
            <a:r>
              <a:rPr lang="en-US" u="sng" dirty="0">
                <a:latin typeface="Calibri" panose="020F0502020204030204" pitchFamily="34" charset="0"/>
              </a:rPr>
              <a:t>Accessibility</a:t>
            </a:r>
            <a:r>
              <a:rPr lang="en-US" dirty="0">
                <a:latin typeface="Calibri" panose="020F0502020204030204" pitchFamily="34" charset="0"/>
              </a:rPr>
              <a:t>: we will utilize online platforms for meetings, provide live transcription, and record meetings for members who cannot attend. We must offer members the option to communicate in a manner that is comfortable for them (chat or audio, cameras on or off, and in the language they prefer).</a:t>
            </a:r>
          </a:p>
        </p:txBody>
      </p:sp>
      <p:sp>
        <p:nvSpPr>
          <p:cNvPr id="4" name="TextBox 3">
            <a:extLst>
              <a:ext uri="{FF2B5EF4-FFF2-40B4-BE49-F238E27FC236}">
                <a16:creationId xmlns:a16="http://schemas.microsoft.com/office/drawing/2014/main" id="{B71DC74C-61CD-274A-493F-C8C7BC8AD218}"/>
              </a:ext>
            </a:extLst>
          </p:cNvPr>
          <p:cNvSpPr txBox="1"/>
          <p:nvPr/>
        </p:nvSpPr>
        <p:spPr>
          <a:xfrm>
            <a:off x="9232979" y="1365994"/>
            <a:ext cx="2509254"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Accomplishments</a:t>
            </a:r>
          </a:p>
        </p:txBody>
      </p:sp>
      <p:sp>
        <p:nvSpPr>
          <p:cNvPr id="2" name="Slide Number Placeholder 1">
            <a:extLst>
              <a:ext uri="{FF2B5EF4-FFF2-40B4-BE49-F238E27FC236}">
                <a16:creationId xmlns:a16="http://schemas.microsoft.com/office/drawing/2014/main" id="{0AB29702-1783-26AC-C3FD-BE06178D487A}"/>
              </a:ext>
            </a:extLst>
          </p:cNvPr>
          <p:cNvSpPr>
            <a:spLocks noGrp="1"/>
          </p:cNvSpPr>
          <p:nvPr>
            <p:ph type="sldNum" sz="quarter" idx="12"/>
          </p:nvPr>
        </p:nvSpPr>
        <p:spPr/>
        <p:txBody>
          <a:bodyPr/>
          <a:lstStyle/>
          <a:p>
            <a:fld id="{F9C65537-8C2B-7C40-905C-1AE2C8B10AAB}" type="slidenum">
              <a:rPr lang="en-US" smtClean="0"/>
              <a:t>4</a:t>
            </a:fld>
            <a:endParaRPr lang="en-US"/>
          </a:p>
        </p:txBody>
      </p:sp>
    </p:spTree>
    <p:extLst>
      <p:ext uri="{BB962C8B-B14F-4D97-AF65-F5344CB8AC3E}">
        <p14:creationId xmlns:p14="http://schemas.microsoft.com/office/powerpoint/2010/main" val="331438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844865" y="1689160"/>
            <a:ext cx="10578353" cy="4801314"/>
          </a:xfrm>
          <a:prstGeom prst="rect">
            <a:avLst/>
          </a:prstGeom>
          <a:noFill/>
        </p:spPr>
        <p:txBody>
          <a:bodyPr wrap="square" rtlCol="0">
            <a:spAutoFit/>
          </a:bodyPr>
          <a:lstStyle/>
          <a:p>
            <a:pPr marL="182563" indent="-166688"/>
            <a:r>
              <a:rPr lang="en-US" b="1" dirty="0">
                <a:latin typeface="Calibri" panose="020F0502020204030204" pitchFamily="34" charset="0"/>
              </a:rPr>
              <a:t>Examination of CATR Structures</a:t>
            </a:r>
          </a:p>
          <a:p>
            <a:pPr marL="182563" indent="-166688"/>
            <a:endParaRPr lang="en-US" dirty="0">
              <a:latin typeface="Calibri" panose="020F0502020204030204" pitchFamily="34" charset="0"/>
            </a:endParaRPr>
          </a:p>
          <a:p>
            <a:pPr marL="182563" indent="-166688"/>
            <a:r>
              <a:rPr lang="en-US" i="1" dirty="0">
                <a:latin typeface="Calibri" panose="020F0502020204030204" pitchFamily="34" charset="0"/>
              </a:rPr>
              <a:t>	The ARAO Committee began an internal audit and examination of the institutional structures of CATR that continue to uphold racist, oppressive and supremacist structures, values, and practices within our organization. Specifically, examination was made of: </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Governance</a:t>
            </a:r>
          </a:p>
          <a:p>
            <a:pPr marL="182563" indent="-166688"/>
            <a:r>
              <a:rPr lang="en-US" dirty="0">
                <a:latin typeface="Calibri" panose="020F0502020204030204" pitchFamily="34" charset="0"/>
              </a:rPr>
              <a:t>• Elections </a:t>
            </a:r>
          </a:p>
          <a:p>
            <a:pPr marL="182563" indent="-166688"/>
            <a:r>
              <a:rPr lang="en-US" dirty="0">
                <a:latin typeface="Calibri" panose="020F0502020204030204" pitchFamily="34" charset="0"/>
              </a:rPr>
              <a:t>• Scholarly Awards </a:t>
            </a:r>
          </a:p>
          <a:p>
            <a:pPr marL="182563" indent="-166688"/>
            <a:r>
              <a:rPr lang="en-US" dirty="0">
                <a:latin typeface="Calibri" panose="020F0502020204030204" pitchFamily="34" charset="0"/>
              </a:rPr>
              <a:t>• Funding Opportunities</a:t>
            </a:r>
          </a:p>
          <a:p>
            <a:pPr marL="182563" indent="-166688"/>
            <a:r>
              <a:rPr lang="en-US" dirty="0">
                <a:latin typeface="Calibri" panose="020F0502020204030204" pitchFamily="34" charset="0"/>
              </a:rPr>
              <a:t>• CATR’s annual conference </a:t>
            </a:r>
          </a:p>
          <a:p>
            <a:pPr marL="182563" indent="-166688"/>
            <a:r>
              <a:rPr lang="en-US" dirty="0">
                <a:latin typeface="Calibri" panose="020F0502020204030204" pitchFamily="34" charset="0"/>
              </a:rPr>
              <a:t>•	Membership involvement and communication </a:t>
            </a:r>
          </a:p>
          <a:p>
            <a:pPr marL="182563" indent="-166688"/>
            <a:r>
              <a:rPr lang="en-US" dirty="0">
                <a:latin typeface="Calibri" panose="020F0502020204030204" pitchFamily="34" charset="0"/>
              </a:rPr>
              <a:t>•	CATR’s collaborations with other organizations and constituencies. </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May 2021</a:t>
            </a:r>
            <a:r>
              <a:rPr lang="en-US" dirty="0">
                <a:latin typeface="Calibri" panose="020F0502020204030204" pitchFamily="34" charset="0"/>
              </a:rPr>
              <a:t>: The ARAO Committee selected Bakau Consulting, an equity, inclusion and anti-racism company based in Canada, to provide an assessment of CATR. They recommended seeking consultation from the membership to lead the committee in creating and implementing a strategic plan.</a:t>
            </a:r>
          </a:p>
        </p:txBody>
      </p:sp>
      <p:sp>
        <p:nvSpPr>
          <p:cNvPr id="3" name="TextBox 2">
            <a:extLst>
              <a:ext uri="{FF2B5EF4-FFF2-40B4-BE49-F238E27FC236}">
                <a16:creationId xmlns:a16="http://schemas.microsoft.com/office/drawing/2014/main" id="{D5B8EE2C-B304-DD06-0BDA-0684D0376BD3}"/>
              </a:ext>
            </a:extLst>
          </p:cNvPr>
          <p:cNvSpPr txBox="1"/>
          <p:nvPr/>
        </p:nvSpPr>
        <p:spPr>
          <a:xfrm>
            <a:off x="9232979" y="1365994"/>
            <a:ext cx="2509254"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Accomplishments</a:t>
            </a:r>
          </a:p>
        </p:txBody>
      </p:sp>
      <p:sp>
        <p:nvSpPr>
          <p:cNvPr id="2" name="Slide Number Placeholder 1">
            <a:extLst>
              <a:ext uri="{FF2B5EF4-FFF2-40B4-BE49-F238E27FC236}">
                <a16:creationId xmlns:a16="http://schemas.microsoft.com/office/drawing/2014/main" id="{BEA7A515-A6FD-581D-C45B-AF92CD9F8AA8}"/>
              </a:ext>
            </a:extLst>
          </p:cNvPr>
          <p:cNvSpPr>
            <a:spLocks noGrp="1"/>
          </p:cNvSpPr>
          <p:nvPr>
            <p:ph type="sldNum" sz="quarter" idx="12"/>
          </p:nvPr>
        </p:nvSpPr>
        <p:spPr/>
        <p:txBody>
          <a:bodyPr/>
          <a:lstStyle/>
          <a:p>
            <a:fld id="{F9C65537-8C2B-7C40-905C-1AE2C8B10AAB}" type="slidenum">
              <a:rPr lang="en-US" smtClean="0"/>
              <a:t>5</a:t>
            </a:fld>
            <a:endParaRPr lang="en-US"/>
          </a:p>
        </p:txBody>
      </p:sp>
    </p:spTree>
    <p:extLst>
      <p:ext uri="{BB962C8B-B14F-4D97-AF65-F5344CB8AC3E}">
        <p14:creationId xmlns:p14="http://schemas.microsoft.com/office/powerpoint/2010/main" val="187549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89110" y="1689160"/>
            <a:ext cx="10578353" cy="3970318"/>
          </a:xfrm>
          <a:prstGeom prst="rect">
            <a:avLst/>
          </a:prstGeom>
          <a:noFill/>
        </p:spPr>
        <p:txBody>
          <a:bodyPr wrap="square" rtlCol="0">
            <a:spAutoFit/>
          </a:bodyPr>
          <a:lstStyle/>
          <a:p>
            <a:pPr marL="182563" indent="-166688"/>
            <a:r>
              <a:rPr lang="en-US" b="1" dirty="0">
                <a:latin typeface="Calibri" panose="020F0502020204030204" pitchFamily="34" charset="0"/>
              </a:rPr>
              <a:t>ARAO Committee Final Report to the Board</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Feb 2022</a:t>
            </a:r>
            <a:r>
              <a:rPr lang="en-US" dirty="0">
                <a:latin typeface="Calibri" panose="020F0502020204030204" pitchFamily="34" charset="0"/>
              </a:rPr>
              <a:t>: ARAO Committee submitted its Final Report to the Board outlining its work since Aug 2020. It served as an equity audit of the organization, drawing heavily on </a:t>
            </a:r>
            <a:r>
              <a:rPr lang="en-US" dirty="0" err="1">
                <a:latin typeface="Calibri" panose="020F0502020204030204" pitchFamily="34" charset="0"/>
              </a:rPr>
              <a:t>Bakau’s</a:t>
            </a:r>
            <a:r>
              <a:rPr lang="en-US" dirty="0">
                <a:latin typeface="Calibri" panose="020F0502020204030204" pitchFamily="34" charset="0"/>
              </a:rPr>
              <a:t> suggestions as well as its own analysis.</a:t>
            </a:r>
          </a:p>
          <a:p>
            <a:pPr marL="182563" indent="-166688"/>
            <a:endParaRPr lang="en-US" dirty="0">
              <a:latin typeface="Calibri" panose="020F0502020204030204" pitchFamily="34" charset="0"/>
            </a:endParaRPr>
          </a:p>
          <a:p>
            <a:pPr marL="182563" indent="-166688"/>
            <a:r>
              <a:rPr lang="en-US" b="1" dirty="0">
                <a:latin typeface="Calibri" panose="020F0502020204030204" pitchFamily="34" charset="0"/>
              </a:rPr>
              <a:t>ARAO Committee Reconstituted</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Mar 2022</a:t>
            </a:r>
            <a:r>
              <a:rPr lang="en-US" dirty="0">
                <a:latin typeface="Calibri" panose="020F0502020204030204" pitchFamily="34" charset="0"/>
              </a:rPr>
              <a:t>: ARAO Committee was reconstituted by Board Member </a:t>
            </a:r>
            <a:r>
              <a:rPr lang="en-US" dirty="0" err="1">
                <a:latin typeface="Calibri" panose="020F0502020204030204" pitchFamily="34" charset="0"/>
              </a:rPr>
              <a:t>Deneh’Cho</a:t>
            </a:r>
            <a:r>
              <a:rPr lang="en-US" dirty="0">
                <a:latin typeface="Calibri" panose="020F0502020204030204" pitchFamily="34" charset="0"/>
              </a:rPr>
              <a:t> Thompson to:</a:t>
            </a:r>
          </a:p>
          <a:p>
            <a:pPr marL="182563" indent="-166688"/>
            <a:r>
              <a:rPr lang="en-US" dirty="0">
                <a:latin typeface="Calibri" panose="020F0502020204030204" pitchFamily="34" charset="0"/>
              </a:rPr>
              <a:t>		- translate the Report into actionable Motions from the Board</a:t>
            </a:r>
          </a:p>
          <a:p>
            <a:pPr marL="182563" indent="-166688"/>
            <a:r>
              <a:rPr lang="en-US" dirty="0">
                <a:latin typeface="Calibri" panose="020F0502020204030204" pitchFamily="34" charset="0"/>
              </a:rPr>
              <a:t>		- implement (or advise the Board on implementing) these motions</a:t>
            </a:r>
          </a:p>
          <a:p>
            <a:pPr marL="182563" indent="-166688"/>
            <a:r>
              <a:rPr lang="en-US" dirty="0">
                <a:latin typeface="Calibri" panose="020F0502020204030204" pitchFamily="34" charset="0"/>
              </a:rPr>
              <a:t>		- assess (or advise the Board on assessing) the effectiveness of the implemented Motions</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Feb 2023</a:t>
            </a:r>
            <a:r>
              <a:rPr lang="en-US" dirty="0">
                <a:latin typeface="Calibri" panose="020F0502020204030204" pitchFamily="34" charset="0"/>
              </a:rPr>
              <a:t>: President Robin Whittaker reconstituted the ARAO Committee, to continue its work.</a:t>
            </a:r>
          </a:p>
        </p:txBody>
      </p:sp>
      <p:sp>
        <p:nvSpPr>
          <p:cNvPr id="3" name="TextBox 2">
            <a:extLst>
              <a:ext uri="{FF2B5EF4-FFF2-40B4-BE49-F238E27FC236}">
                <a16:creationId xmlns:a16="http://schemas.microsoft.com/office/drawing/2014/main" id="{3F22D2EA-5BC9-6657-AAED-C5894933E36E}"/>
              </a:ext>
            </a:extLst>
          </p:cNvPr>
          <p:cNvSpPr txBox="1"/>
          <p:nvPr/>
        </p:nvSpPr>
        <p:spPr>
          <a:xfrm>
            <a:off x="9232979" y="1365994"/>
            <a:ext cx="2509254"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Accomplishments</a:t>
            </a:r>
          </a:p>
        </p:txBody>
      </p:sp>
      <p:sp>
        <p:nvSpPr>
          <p:cNvPr id="2" name="Slide Number Placeholder 1">
            <a:extLst>
              <a:ext uri="{FF2B5EF4-FFF2-40B4-BE49-F238E27FC236}">
                <a16:creationId xmlns:a16="http://schemas.microsoft.com/office/drawing/2014/main" id="{32B1CE4C-5F15-FE16-BD67-39A17A5DA4F2}"/>
              </a:ext>
            </a:extLst>
          </p:cNvPr>
          <p:cNvSpPr>
            <a:spLocks noGrp="1"/>
          </p:cNvSpPr>
          <p:nvPr>
            <p:ph type="sldNum" sz="quarter" idx="12"/>
          </p:nvPr>
        </p:nvSpPr>
        <p:spPr/>
        <p:txBody>
          <a:bodyPr/>
          <a:lstStyle/>
          <a:p>
            <a:fld id="{F9C65537-8C2B-7C40-905C-1AE2C8B10AAB}" type="slidenum">
              <a:rPr lang="en-US" smtClean="0"/>
              <a:t>6</a:t>
            </a:fld>
            <a:endParaRPr lang="en-US"/>
          </a:p>
        </p:txBody>
      </p:sp>
    </p:spTree>
    <p:extLst>
      <p:ext uri="{BB962C8B-B14F-4D97-AF65-F5344CB8AC3E}">
        <p14:creationId xmlns:p14="http://schemas.microsoft.com/office/powerpoint/2010/main" val="249149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89108" y="1689160"/>
            <a:ext cx="10578353" cy="4247317"/>
          </a:xfrm>
          <a:prstGeom prst="rect">
            <a:avLst/>
          </a:prstGeom>
          <a:noFill/>
        </p:spPr>
        <p:txBody>
          <a:bodyPr wrap="square" rtlCol="0">
            <a:spAutoFit/>
          </a:bodyPr>
          <a:lstStyle/>
          <a:p>
            <a:pPr marL="182563" indent="-166688"/>
            <a:r>
              <a:rPr lang="en-US" b="1" dirty="0">
                <a:latin typeface="Calibri" panose="020F0502020204030204" pitchFamily="34" charset="0"/>
              </a:rPr>
              <a:t>ARAO Feb 2002 Report Initiatives already Accomplished</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rendering the Feb 2022 Report</a:t>
            </a:r>
            <a:r>
              <a:rPr lang="en-US" dirty="0">
                <a:latin typeface="Calibri" panose="020F0502020204030204" pitchFamily="34" charset="0"/>
              </a:rPr>
              <a:t>’s recommendations into 18 actionable Motions and 1 ‘point of consideration,’ each of which have been accepted and passed by the Board</a:t>
            </a:r>
          </a:p>
          <a:p>
            <a:pPr marL="182563" indent="-166688"/>
            <a:r>
              <a:rPr lang="en-US" dirty="0">
                <a:latin typeface="Calibri" panose="020F0502020204030204" pitchFamily="34" charset="0"/>
              </a:rPr>
              <a:t>• 	</a:t>
            </a:r>
            <a:r>
              <a:rPr lang="en-US" u="sng" dirty="0">
                <a:latin typeface="Calibri" panose="020F0502020204030204" pitchFamily="34" charset="0"/>
              </a:rPr>
              <a:t>Annual Conference</a:t>
            </a:r>
            <a:r>
              <a:rPr lang="en-US" dirty="0">
                <a:latin typeface="Calibri" panose="020F0502020204030204" pitchFamily="34" charset="0"/>
              </a:rPr>
              <a:t>: normalizing accessibility practices; offering Committee on Conduct, ARAO, and </a:t>
            </a:r>
            <a:r>
              <a:rPr lang="en-US" dirty="0" err="1">
                <a:latin typeface="Calibri" panose="020F0502020204030204" pitchFamily="34" charset="0"/>
              </a:rPr>
              <a:t>Longtable</a:t>
            </a:r>
            <a:r>
              <a:rPr lang="en-US" dirty="0">
                <a:latin typeface="Calibri" panose="020F0502020204030204" pitchFamily="34" charset="0"/>
              </a:rPr>
              <a:t> sessions; including an EDI statement in staff job postings</a:t>
            </a:r>
          </a:p>
          <a:p>
            <a:pPr marL="182563" indent="-166688"/>
            <a:r>
              <a:rPr lang="en-US" dirty="0">
                <a:latin typeface="Calibri" panose="020F0502020204030204" pitchFamily="34" charset="0"/>
              </a:rPr>
              <a:t>• 	</a:t>
            </a:r>
            <a:r>
              <a:rPr lang="en-US" u="sng" dirty="0">
                <a:latin typeface="Calibri" panose="020F0502020204030204" pitchFamily="34" charset="0"/>
              </a:rPr>
              <a:t>Nominations Committee</a:t>
            </a:r>
            <a:r>
              <a:rPr lang="en-US" dirty="0">
                <a:latin typeface="Calibri" panose="020F0502020204030204" pitchFamily="34" charset="0"/>
              </a:rPr>
              <a:t>: revising approaches to seeking candidates (ARAO Item 10)</a:t>
            </a:r>
          </a:p>
          <a:p>
            <a:pPr marL="182563" indent="-166688"/>
            <a:r>
              <a:rPr lang="en-US" dirty="0">
                <a:latin typeface="Calibri" panose="020F0502020204030204" pitchFamily="34" charset="0"/>
              </a:rPr>
              <a:t>• 	</a:t>
            </a:r>
            <a:r>
              <a:rPr lang="en-US" u="sng" dirty="0">
                <a:latin typeface="Calibri" panose="020F0502020204030204" pitchFamily="34" charset="0"/>
              </a:rPr>
              <a:t>Committee on Conduct</a:t>
            </a:r>
            <a:r>
              <a:rPr lang="en-US" dirty="0">
                <a:latin typeface="Calibri" panose="020F0502020204030204" pitchFamily="34" charset="0"/>
              </a:rPr>
              <a:t>: improving process and contact information on the CATR website and, with the Board, restructuring its composition (ARAO Item 20)</a:t>
            </a:r>
          </a:p>
          <a:p>
            <a:pPr marL="182563" indent="-166688"/>
            <a:r>
              <a:rPr lang="en-US" dirty="0">
                <a:latin typeface="Calibri" panose="020F0502020204030204" pitchFamily="34" charset="0"/>
              </a:rPr>
              <a:t>• 	</a:t>
            </a:r>
            <a:r>
              <a:rPr lang="en-US" u="sng" dirty="0">
                <a:latin typeface="Calibri" panose="020F0502020204030204" pitchFamily="34" charset="0"/>
              </a:rPr>
              <a:t>Recognitions</a:t>
            </a:r>
            <a:r>
              <a:rPr lang="en-US" dirty="0">
                <a:latin typeface="Calibri" panose="020F0502020204030204" pitchFamily="34" charset="0"/>
              </a:rPr>
              <a:t>: following EDI principles when selecting the Scholarly Awards’ Committee chairs; revising our Associateships; revising the terms of the Ann </a:t>
            </a:r>
            <a:r>
              <a:rPr lang="en-US" dirty="0" err="1">
                <a:latin typeface="Calibri" panose="020F0502020204030204" pitchFamily="34" charset="0"/>
              </a:rPr>
              <a:t>Saddlemyer</a:t>
            </a:r>
            <a:r>
              <a:rPr lang="en-US" dirty="0">
                <a:latin typeface="Calibri" panose="020F0502020204030204" pitchFamily="34" charset="0"/>
              </a:rPr>
              <a:t> Award and Denis Salter Grants; including accessibility guidelines in the Lawrence Prize call</a:t>
            </a:r>
          </a:p>
          <a:p>
            <a:pPr marL="182563" indent="-166688"/>
            <a:r>
              <a:rPr lang="en-US" dirty="0">
                <a:latin typeface="Calibri" panose="020F0502020204030204" pitchFamily="34" charset="0"/>
              </a:rPr>
              <a:t>• 	</a:t>
            </a:r>
            <a:r>
              <a:rPr lang="en-US" u="sng" dirty="0">
                <a:latin typeface="Calibri" panose="020F0502020204030204" pitchFamily="34" charset="0"/>
              </a:rPr>
              <a:t>Communications</a:t>
            </a:r>
            <a:r>
              <a:rPr lang="en-US" dirty="0">
                <a:latin typeface="Calibri" panose="020F0502020204030204" pitchFamily="34" charset="0"/>
              </a:rPr>
              <a:t>: improving transparency on the CATR website, including names and positions; posting up to date CATR By-Laws in both languages (June 2022); reorganizing the Recognitions webpages and posting updated terms of reference for individual Recognitions</a:t>
            </a:r>
          </a:p>
        </p:txBody>
      </p:sp>
      <p:sp>
        <p:nvSpPr>
          <p:cNvPr id="2" name="TextBox 1">
            <a:extLst>
              <a:ext uri="{FF2B5EF4-FFF2-40B4-BE49-F238E27FC236}">
                <a16:creationId xmlns:a16="http://schemas.microsoft.com/office/drawing/2014/main" id="{E34ED369-EEC9-9B43-91A0-764055DB4870}"/>
              </a:ext>
            </a:extLst>
          </p:cNvPr>
          <p:cNvSpPr txBox="1"/>
          <p:nvPr/>
        </p:nvSpPr>
        <p:spPr>
          <a:xfrm>
            <a:off x="9232979" y="1365994"/>
            <a:ext cx="2509254"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Accomplishments</a:t>
            </a:r>
          </a:p>
        </p:txBody>
      </p:sp>
      <p:sp>
        <p:nvSpPr>
          <p:cNvPr id="3" name="Slide Number Placeholder 2">
            <a:extLst>
              <a:ext uri="{FF2B5EF4-FFF2-40B4-BE49-F238E27FC236}">
                <a16:creationId xmlns:a16="http://schemas.microsoft.com/office/drawing/2014/main" id="{79B6723C-B210-33DB-BE26-88374D7C614A}"/>
              </a:ext>
            </a:extLst>
          </p:cNvPr>
          <p:cNvSpPr>
            <a:spLocks noGrp="1"/>
          </p:cNvSpPr>
          <p:nvPr>
            <p:ph type="sldNum" sz="quarter" idx="12"/>
          </p:nvPr>
        </p:nvSpPr>
        <p:spPr/>
        <p:txBody>
          <a:bodyPr/>
          <a:lstStyle/>
          <a:p>
            <a:fld id="{F9C65537-8C2B-7C40-905C-1AE2C8B10AAB}" type="slidenum">
              <a:rPr lang="en-US" smtClean="0"/>
              <a:t>7</a:t>
            </a:fld>
            <a:endParaRPr lang="en-US"/>
          </a:p>
        </p:txBody>
      </p:sp>
    </p:spTree>
    <p:extLst>
      <p:ext uri="{BB962C8B-B14F-4D97-AF65-F5344CB8AC3E}">
        <p14:creationId xmlns:p14="http://schemas.microsoft.com/office/powerpoint/2010/main" val="377325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800262" y="1689160"/>
            <a:ext cx="10578353" cy="3970318"/>
          </a:xfrm>
          <a:prstGeom prst="rect">
            <a:avLst/>
          </a:prstGeom>
          <a:noFill/>
        </p:spPr>
        <p:txBody>
          <a:bodyPr wrap="square" rtlCol="0">
            <a:spAutoFit/>
          </a:bodyPr>
          <a:lstStyle/>
          <a:p>
            <a:pPr marL="182563" indent="-166688"/>
            <a:r>
              <a:rPr lang="en-US" b="1" dirty="0">
                <a:latin typeface="Calibri" panose="020F0502020204030204" pitchFamily="34" charset="0"/>
              </a:rPr>
              <a:t>ARAO Motions Passed by the Board</a:t>
            </a:r>
          </a:p>
          <a:p>
            <a:pPr marL="182563" indent="-166688"/>
            <a:endParaRPr lang="en-US" dirty="0">
              <a:latin typeface="Calibri" panose="020F0502020204030204" pitchFamily="34" charset="0"/>
            </a:endParaRPr>
          </a:p>
          <a:p>
            <a:pPr marL="182563" indent="-166688"/>
            <a:r>
              <a:rPr lang="en-US" i="1" dirty="0">
                <a:latin typeface="Calibri" panose="020F0502020204030204" pitchFamily="34" charset="0"/>
              </a:rPr>
              <a:t>	Since Sep 2022, the Board has discussed and ratified </a:t>
            </a:r>
            <a:r>
              <a:rPr lang="en-US" b="1" i="1" dirty="0">
                <a:latin typeface="Calibri" panose="020F0502020204030204" pitchFamily="34" charset="0"/>
              </a:rPr>
              <a:t>16 Motions</a:t>
            </a:r>
            <a:r>
              <a:rPr lang="en-US" i="1" dirty="0">
                <a:latin typeface="Calibri" panose="020F0502020204030204" pitchFamily="34" charset="0"/>
              </a:rPr>
              <a:t>, </a:t>
            </a:r>
            <a:r>
              <a:rPr lang="en-US" b="1" i="1" dirty="0">
                <a:latin typeface="Calibri" panose="020F0502020204030204" pitchFamily="34" charset="0"/>
              </a:rPr>
              <a:t>2 ad hoc committees</a:t>
            </a:r>
            <a:r>
              <a:rPr lang="en-US" i="1" dirty="0">
                <a:latin typeface="Calibri" panose="020F0502020204030204" pitchFamily="34" charset="0"/>
              </a:rPr>
              <a:t>, and </a:t>
            </a:r>
            <a:r>
              <a:rPr lang="en-US" b="1" i="1" dirty="0">
                <a:latin typeface="Calibri" panose="020F0502020204030204" pitchFamily="34" charset="0"/>
              </a:rPr>
              <a:t>1 Point of Consideration</a:t>
            </a:r>
            <a:r>
              <a:rPr lang="en-US" i="1" dirty="0">
                <a:latin typeface="Calibri" panose="020F0502020204030204" pitchFamily="34" charset="0"/>
              </a:rPr>
              <a:t> as generated and forwarded to it by the ARAO Committee. These follow, in paraphrase, below</a:t>
            </a:r>
            <a:r>
              <a:rPr lang="en-US" b="1" i="1" dirty="0">
                <a:latin typeface="Calibri" panose="020F0502020204030204" pitchFamily="34" charset="0"/>
              </a:rPr>
              <a:t>:</a:t>
            </a:r>
            <a:endParaRPr lang="en-US" i="1" dirty="0">
              <a:latin typeface="Calibri" panose="020F0502020204030204" pitchFamily="34" charset="0"/>
            </a:endParaRP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EDI/ARAO </a:t>
            </a:r>
            <a:r>
              <a:rPr lang="en-US" u="sng">
                <a:latin typeface="Calibri" panose="020F0502020204030204" pitchFamily="34" charset="0"/>
              </a:rPr>
              <a:t>Guiding Statement (GS) </a:t>
            </a:r>
            <a:r>
              <a:rPr lang="en-US" u="sng" dirty="0">
                <a:latin typeface="Calibri" panose="020F0502020204030204" pitchFamily="34" charset="0"/>
              </a:rPr>
              <a:t>and Related Documentation</a:t>
            </a:r>
          </a:p>
          <a:p>
            <a:pPr marL="182563" indent="-166688"/>
            <a:r>
              <a:rPr lang="en-US" dirty="0">
                <a:latin typeface="Calibri" panose="020F0502020204030204" pitchFamily="34" charset="0"/>
              </a:rPr>
              <a:t>M1: develop a GS with review mechanism—</a:t>
            </a:r>
            <a:r>
              <a:rPr lang="en-US" b="1" dirty="0">
                <a:latin typeface="Calibri" panose="020F0502020204030204" pitchFamily="34" charset="0"/>
              </a:rPr>
              <a:t>next steps</a:t>
            </a:r>
          </a:p>
          <a:p>
            <a:pPr marL="182563" indent="-166688"/>
            <a:r>
              <a:rPr lang="en-US" dirty="0">
                <a:latin typeface="Calibri" panose="020F0502020204030204" pitchFamily="34" charset="0"/>
              </a:rPr>
              <a:t>M4: apply GS throughout CATR Handbook—</a:t>
            </a:r>
            <a:r>
              <a:rPr lang="en-US" b="1" dirty="0">
                <a:latin typeface="Calibri" panose="020F0502020204030204" pitchFamily="34" charset="0"/>
              </a:rPr>
              <a:t>next steps</a:t>
            </a:r>
          </a:p>
          <a:p>
            <a:pPr marL="182563" indent="-166688"/>
            <a:r>
              <a:rPr lang="en-US" dirty="0">
                <a:latin typeface="Calibri" panose="020F0502020204030204" pitchFamily="34" charset="0"/>
              </a:rPr>
              <a:t>M5: apply GS throughout all Conference procedures and reflect these in the CATR Handbook—</a:t>
            </a:r>
            <a:r>
              <a:rPr lang="en-US" b="1" dirty="0">
                <a:latin typeface="Calibri" panose="020F0502020204030204" pitchFamily="34" charset="0"/>
              </a:rPr>
              <a:t>next steps</a:t>
            </a:r>
          </a:p>
          <a:p>
            <a:pPr marL="182563" indent="-166688"/>
            <a:r>
              <a:rPr lang="en-US" dirty="0">
                <a:latin typeface="Calibri" panose="020F0502020204030204" pitchFamily="34" charset="0"/>
              </a:rPr>
              <a:t>M11: update all CATR governance documents with respect to GS—</a:t>
            </a:r>
            <a:r>
              <a:rPr lang="en-US" b="1" dirty="0">
                <a:latin typeface="Calibri" panose="020F0502020204030204" pitchFamily="34" charset="0"/>
              </a:rPr>
              <a:t>next steps</a:t>
            </a: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Recognitions</a:t>
            </a:r>
            <a:r>
              <a:rPr lang="en-US" dirty="0">
                <a:latin typeface="Calibri" panose="020F0502020204030204" pitchFamily="34" charset="0"/>
              </a:rPr>
              <a:t> (Associateships, Awards, Scholarships, Grants)</a:t>
            </a:r>
          </a:p>
          <a:p>
            <a:pPr marL="182563" indent="-166688"/>
            <a:r>
              <a:rPr lang="en-US" dirty="0">
                <a:latin typeface="Calibri" panose="020F0502020204030204" pitchFamily="34" charset="0"/>
              </a:rPr>
              <a:t>&gt;      form Committee to review CATR’s Recognitions from an EDI/ARAO standpoint—</a:t>
            </a:r>
            <a:r>
              <a:rPr lang="en-US" b="1" dirty="0">
                <a:latin typeface="Calibri" panose="020F0502020204030204" pitchFamily="34" charset="0"/>
              </a:rPr>
              <a:t>done, working</a:t>
            </a:r>
            <a:endParaRPr lang="en-US" dirty="0">
              <a:latin typeface="Calibri" panose="020F0502020204030204" pitchFamily="34" charset="0"/>
            </a:endParaRPr>
          </a:p>
          <a:p>
            <a:pPr marL="182563" indent="-166688"/>
            <a:r>
              <a:rPr lang="en-US" dirty="0">
                <a:latin typeface="Calibri" panose="020F0502020204030204" pitchFamily="34" charset="0"/>
              </a:rPr>
              <a:t>M6: institute recognition for DTP scholars / practitioners advancing anti-colonial or EDI/ARAO work—</a:t>
            </a:r>
            <a:r>
              <a:rPr lang="en-US" b="1" dirty="0">
                <a:latin typeface="Calibri" panose="020F0502020204030204" pitchFamily="34" charset="0"/>
              </a:rPr>
              <a:t>next steps</a:t>
            </a:r>
            <a:endParaRPr lang="en-US" i="1" dirty="0">
              <a:latin typeface="Calibri" panose="020F0502020204030204" pitchFamily="34" charset="0"/>
            </a:endParaRPr>
          </a:p>
        </p:txBody>
      </p:sp>
      <p:sp>
        <p:nvSpPr>
          <p:cNvPr id="2" name="TextBox 1">
            <a:extLst>
              <a:ext uri="{FF2B5EF4-FFF2-40B4-BE49-F238E27FC236}">
                <a16:creationId xmlns:a16="http://schemas.microsoft.com/office/drawing/2014/main" id="{46A2FAEB-0600-B3AB-FCE7-973852FD5402}"/>
              </a:ext>
            </a:extLst>
          </p:cNvPr>
          <p:cNvSpPr txBox="1"/>
          <p:nvPr/>
        </p:nvSpPr>
        <p:spPr>
          <a:xfrm>
            <a:off x="9232979" y="1365994"/>
            <a:ext cx="2509254"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In Progress</a:t>
            </a:r>
          </a:p>
        </p:txBody>
      </p:sp>
      <p:sp>
        <p:nvSpPr>
          <p:cNvPr id="3" name="Slide Number Placeholder 2">
            <a:extLst>
              <a:ext uri="{FF2B5EF4-FFF2-40B4-BE49-F238E27FC236}">
                <a16:creationId xmlns:a16="http://schemas.microsoft.com/office/drawing/2014/main" id="{91B028A6-D33C-F7AF-33F6-C3945A48CB78}"/>
              </a:ext>
            </a:extLst>
          </p:cNvPr>
          <p:cNvSpPr>
            <a:spLocks noGrp="1"/>
          </p:cNvSpPr>
          <p:nvPr>
            <p:ph type="sldNum" sz="quarter" idx="12"/>
          </p:nvPr>
        </p:nvSpPr>
        <p:spPr/>
        <p:txBody>
          <a:bodyPr/>
          <a:lstStyle/>
          <a:p>
            <a:fld id="{F9C65537-8C2B-7C40-905C-1AE2C8B10AAB}" type="slidenum">
              <a:rPr lang="en-US" smtClean="0"/>
              <a:t>8</a:t>
            </a:fld>
            <a:endParaRPr lang="en-US"/>
          </a:p>
        </p:txBody>
      </p:sp>
    </p:spTree>
    <p:extLst>
      <p:ext uri="{BB962C8B-B14F-4D97-AF65-F5344CB8AC3E}">
        <p14:creationId xmlns:p14="http://schemas.microsoft.com/office/powerpoint/2010/main" val="212834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800262" y="1689160"/>
            <a:ext cx="10578353" cy="4247317"/>
          </a:xfrm>
          <a:prstGeom prst="rect">
            <a:avLst/>
          </a:prstGeom>
          <a:noFill/>
        </p:spPr>
        <p:txBody>
          <a:bodyPr wrap="square" rtlCol="0">
            <a:spAutoFit/>
          </a:bodyPr>
          <a:lstStyle/>
          <a:p>
            <a:pPr marL="182563" indent="-166688"/>
            <a:r>
              <a:rPr lang="en-US" b="1" dirty="0">
                <a:latin typeface="Calibri" panose="020F0502020204030204" pitchFamily="34" charset="0"/>
              </a:rPr>
              <a:t>ARAO Motions Passed the Board</a:t>
            </a: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Consultation, Education, and Training</a:t>
            </a:r>
          </a:p>
          <a:p>
            <a:pPr marL="182563" indent="-166688"/>
            <a:r>
              <a:rPr lang="en-US" dirty="0">
                <a:latin typeface="Calibri" panose="020F0502020204030204" pitchFamily="34" charset="0"/>
              </a:rPr>
              <a:t>M2: create outward facing recruitment procedures for board positions and committee positions—</a:t>
            </a:r>
            <a:r>
              <a:rPr lang="en-US" b="1" dirty="0">
                <a:latin typeface="Calibri" panose="020F0502020204030204" pitchFamily="34" charset="0"/>
              </a:rPr>
              <a:t>in progress</a:t>
            </a:r>
            <a:r>
              <a:rPr lang="en-US" dirty="0">
                <a:latin typeface="Calibri" panose="020F0502020204030204" pitchFamily="34" charset="0"/>
              </a:rPr>
              <a:t> </a:t>
            </a:r>
          </a:p>
          <a:p>
            <a:pPr marL="182563" indent="-166688"/>
            <a:r>
              <a:rPr lang="en-US" dirty="0">
                <a:latin typeface="Calibri" panose="020F0502020204030204" pitchFamily="34" charset="0"/>
              </a:rPr>
              <a:t>M3: create and post a clear and secure reporting process for conflicts/Code of Conduct violations—</a:t>
            </a:r>
            <a:r>
              <a:rPr lang="en-US" b="1" dirty="0">
                <a:latin typeface="Calibri" panose="020F0502020204030204" pitchFamily="34" charset="0"/>
              </a:rPr>
              <a:t>done</a:t>
            </a:r>
            <a:endParaRPr lang="en-US" dirty="0">
              <a:latin typeface="Calibri" panose="020F0502020204030204" pitchFamily="34" charset="0"/>
            </a:endParaRPr>
          </a:p>
          <a:p>
            <a:pPr marL="182563" indent="-166688"/>
            <a:r>
              <a:rPr lang="en-US" dirty="0">
                <a:latin typeface="Calibri" panose="020F0502020204030204" pitchFamily="34" charset="0"/>
              </a:rPr>
              <a:t>M8: provide weblink to Code of Conduct on CATR Membership sign-up and renewal portal—</a:t>
            </a:r>
            <a:r>
              <a:rPr lang="en-US" b="1" dirty="0">
                <a:latin typeface="Calibri" panose="020F0502020204030204" pitchFamily="34" charset="0"/>
              </a:rPr>
              <a:t>done</a:t>
            </a:r>
            <a:endParaRPr lang="en-US" dirty="0">
              <a:latin typeface="Calibri" panose="020F0502020204030204" pitchFamily="34" charset="0"/>
            </a:endParaRPr>
          </a:p>
          <a:p>
            <a:pPr marL="182563" indent="-166688"/>
            <a:r>
              <a:rPr lang="en-US" dirty="0">
                <a:latin typeface="Calibri" panose="020F0502020204030204" pitchFamily="34" charset="0"/>
              </a:rPr>
              <a:t>M9: create avenues for membership consultation and education re: Code of Conduct—</a:t>
            </a:r>
            <a:r>
              <a:rPr lang="en-US" b="1" dirty="0">
                <a:latin typeface="Calibri" panose="020F0502020204030204" pitchFamily="34" charset="0"/>
              </a:rPr>
              <a:t>done</a:t>
            </a:r>
            <a:endParaRPr lang="en-US" dirty="0">
              <a:latin typeface="Calibri" panose="020F0502020204030204" pitchFamily="34" charset="0"/>
            </a:endParaRPr>
          </a:p>
          <a:p>
            <a:pPr marL="182563" indent="-166688"/>
            <a:r>
              <a:rPr lang="en-US" dirty="0">
                <a:latin typeface="Calibri" panose="020F0502020204030204" pitchFamily="34" charset="0"/>
              </a:rPr>
              <a:t>M10: create avenues for ARAO and anti-colonial consultation, education, and training—</a:t>
            </a:r>
            <a:r>
              <a:rPr lang="en-US" b="1" dirty="0">
                <a:latin typeface="Calibri" panose="020F0502020204030204" pitchFamily="34" charset="0"/>
              </a:rPr>
              <a:t>ongoing</a:t>
            </a:r>
            <a:endParaRPr lang="en-US" dirty="0">
              <a:latin typeface="Calibri" panose="020F0502020204030204" pitchFamily="34" charset="0"/>
            </a:endParaRPr>
          </a:p>
          <a:p>
            <a:pPr marL="182563" indent="-166688"/>
            <a:r>
              <a:rPr lang="en-US" dirty="0">
                <a:latin typeface="Calibri" panose="020F0502020204030204" pitchFamily="34" charset="0"/>
              </a:rPr>
              <a:t>&gt;      form Committee to review CATR’s member data &amp; information collection, storage, and sharing</a:t>
            </a:r>
            <a:r>
              <a:rPr lang="en-US" b="1" dirty="0">
                <a:latin typeface="Calibri" panose="020F0502020204030204" pitchFamily="34" charset="0"/>
              </a:rPr>
              <a:t>—next steps</a:t>
            </a:r>
            <a:endParaRPr lang="en-US" dirty="0">
              <a:latin typeface="Calibri" panose="020F0502020204030204" pitchFamily="34" charset="0"/>
            </a:endParaRPr>
          </a:p>
          <a:p>
            <a:pPr marL="182563" indent="-166688"/>
            <a:endParaRPr lang="en-US" i="1" dirty="0">
              <a:latin typeface="Calibri" panose="020F0502020204030204" pitchFamily="34" charset="0"/>
            </a:endParaRPr>
          </a:p>
          <a:p>
            <a:pPr marL="182563" indent="-166688"/>
            <a:r>
              <a:rPr lang="en-US" u="sng" dirty="0">
                <a:latin typeface="Calibri" panose="020F0502020204030204" pitchFamily="34" charset="0"/>
              </a:rPr>
              <a:t>Accessibility</a:t>
            </a:r>
          </a:p>
          <a:p>
            <a:pPr marL="182563" indent="-166688"/>
            <a:r>
              <a:rPr lang="en-US" dirty="0">
                <a:latin typeface="Calibri" panose="020F0502020204030204" pitchFamily="34" charset="0"/>
              </a:rPr>
              <a:t>M12: create a living accessibility policy in the Handbook covering the Conference and other events—</a:t>
            </a:r>
            <a:r>
              <a:rPr lang="en-US" b="1" dirty="0">
                <a:latin typeface="Calibri" panose="020F0502020204030204" pitchFamily="34" charset="0"/>
              </a:rPr>
              <a:t>next steps</a:t>
            </a:r>
            <a:endParaRPr lang="en-US" dirty="0">
              <a:latin typeface="Calibri" panose="020F0502020204030204" pitchFamily="34" charset="0"/>
            </a:endParaRPr>
          </a:p>
          <a:p>
            <a:pPr marL="182563" indent="-166688"/>
            <a:r>
              <a:rPr lang="en-US" dirty="0">
                <a:latin typeface="Calibri" panose="020F0502020204030204" pitchFamily="34" charset="0"/>
              </a:rPr>
              <a:t>M13: create accessibility recommendations guiding the design of the CATR website—</a:t>
            </a:r>
            <a:r>
              <a:rPr lang="en-US" b="1" dirty="0">
                <a:latin typeface="Calibri" panose="020F0502020204030204" pitchFamily="34" charset="0"/>
              </a:rPr>
              <a:t>next steps</a:t>
            </a:r>
            <a:endParaRPr lang="en-US" dirty="0">
              <a:latin typeface="Calibri" panose="020F0502020204030204" pitchFamily="34" charset="0"/>
            </a:endParaRPr>
          </a:p>
          <a:p>
            <a:pPr marL="182563" indent="-166688"/>
            <a:r>
              <a:rPr lang="en-US" dirty="0">
                <a:latin typeface="Calibri" panose="020F0502020204030204" pitchFamily="34" charset="0"/>
              </a:rPr>
              <a:t>M14: create accessibility recommendations for the AGM, Board Meetings, and committees—</a:t>
            </a:r>
            <a:r>
              <a:rPr lang="en-US" b="1" dirty="0">
                <a:latin typeface="Calibri" panose="020F0502020204030204" pitchFamily="34" charset="0"/>
              </a:rPr>
              <a:t>next steps</a:t>
            </a:r>
          </a:p>
          <a:p>
            <a:pPr marL="182563" indent="-166688"/>
            <a:r>
              <a:rPr lang="en-US" dirty="0">
                <a:latin typeface="Calibri" panose="020F0502020204030204" pitchFamily="34" charset="0"/>
              </a:rPr>
              <a:t>M18: considering reducing conference fees for low-income grad students a precariously employed—</a:t>
            </a:r>
            <a:r>
              <a:rPr lang="en-US" b="1" dirty="0">
                <a:latin typeface="Calibri" panose="020F0502020204030204" pitchFamily="34" charset="0"/>
              </a:rPr>
              <a:t>done</a:t>
            </a:r>
            <a:endParaRPr lang="en-US" dirty="0">
              <a:latin typeface="Calibri" panose="020F0502020204030204" pitchFamily="34" charset="0"/>
            </a:endParaRPr>
          </a:p>
        </p:txBody>
      </p:sp>
      <p:sp>
        <p:nvSpPr>
          <p:cNvPr id="2" name="TextBox 1">
            <a:extLst>
              <a:ext uri="{FF2B5EF4-FFF2-40B4-BE49-F238E27FC236}">
                <a16:creationId xmlns:a16="http://schemas.microsoft.com/office/drawing/2014/main" id="{F88E395B-2734-050C-B2C1-A2681C059F9E}"/>
              </a:ext>
            </a:extLst>
          </p:cNvPr>
          <p:cNvSpPr txBox="1"/>
          <p:nvPr/>
        </p:nvSpPr>
        <p:spPr>
          <a:xfrm>
            <a:off x="9232979" y="1365994"/>
            <a:ext cx="2509254" cy="369332"/>
          </a:xfrm>
          <a:prstGeom prst="rect">
            <a:avLst/>
          </a:prstGeom>
          <a:noFill/>
        </p:spPr>
        <p:txBody>
          <a:bodyPr wrap="square" rtlCol="0">
            <a:spAutoFit/>
          </a:bodyPr>
          <a:lstStyle/>
          <a:p>
            <a:pPr marL="639763" lvl="1" indent="-166688" algn="r"/>
            <a:r>
              <a:rPr lang="en-US" b="1" dirty="0">
                <a:solidFill>
                  <a:srgbClr val="FF0000"/>
                </a:solidFill>
                <a:latin typeface="Calibri" panose="020F0502020204030204" pitchFamily="34" charset="0"/>
              </a:rPr>
              <a:t>In Progress</a:t>
            </a:r>
          </a:p>
        </p:txBody>
      </p:sp>
      <p:sp>
        <p:nvSpPr>
          <p:cNvPr id="3" name="Slide Number Placeholder 2">
            <a:extLst>
              <a:ext uri="{FF2B5EF4-FFF2-40B4-BE49-F238E27FC236}">
                <a16:creationId xmlns:a16="http://schemas.microsoft.com/office/drawing/2014/main" id="{7AF94F79-3F7D-B6C3-04FB-91D6D166790A}"/>
              </a:ext>
            </a:extLst>
          </p:cNvPr>
          <p:cNvSpPr>
            <a:spLocks noGrp="1"/>
          </p:cNvSpPr>
          <p:nvPr>
            <p:ph type="sldNum" sz="quarter" idx="12"/>
          </p:nvPr>
        </p:nvSpPr>
        <p:spPr/>
        <p:txBody>
          <a:bodyPr/>
          <a:lstStyle/>
          <a:p>
            <a:fld id="{F9C65537-8C2B-7C40-905C-1AE2C8B10AAB}" type="slidenum">
              <a:rPr lang="en-US" smtClean="0"/>
              <a:t>9</a:t>
            </a:fld>
            <a:endParaRPr lang="en-US"/>
          </a:p>
        </p:txBody>
      </p:sp>
    </p:spTree>
    <p:extLst>
      <p:ext uri="{BB962C8B-B14F-4D97-AF65-F5344CB8AC3E}">
        <p14:creationId xmlns:p14="http://schemas.microsoft.com/office/powerpoint/2010/main" val="367502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358</TotalTime>
  <Words>1652</Words>
  <Application>Microsoft Macintosh PowerPoint</Application>
  <PresentationFormat>Widescreen</PresentationFormat>
  <Paragraphs>166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vt:lpstr>
      <vt:lpstr>Office Theme</vt:lpstr>
      <vt:lpstr>Anti-Racism &amp; Anti-Oppression  (ARAO) Committee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Anti-Racism &amp; Anti-Oppression  (ARAO) Committee Presentation</dc:title>
  <dc:creator>Robin C. Whittaker</dc:creator>
  <cp:lastModifiedBy>Robin C. Whittaker</cp:lastModifiedBy>
  <cp:revision>91</cp:revision>
  <dcterms:created xsi:type="dcterms:W3CDTF">2024-05-14T18:32:42Z</dcterms:created>
  <dcterms:modified xsi:type="dcterms:W3CDTF">2024-06-06T15:02:42Z</dcterms:modified>
</cp:coreProperties>
</file>